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5.jpg" ContentType="image/jpg"/>
  <Override PartName="/ppt/media/image16.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1.jpg" ContentType="image/jpg"/>
  <Override PartName="/ppt/notesSlides/notesSlide15.xml" ContentType="application/vnd.openxmlformats-officedocument.presentationml.notesSlide+xml"/>
  <Override PartName="/ppt/media/image22.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76" r:id="rId14"/>
    <p:sldId id="267" r:id="rId15"/>
    <p:sldId id="268" r:id="rId16"/>
    <p:sldId id="269" r:id="rId17"/>
    <p:sldId id="271" r:id="rId18"/>
    <p:sldId id="272"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467babcc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35467babcc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467babcc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5467babcc5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467babcc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5467babcc5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467babcc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35467babcc5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467babcc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35467babcc5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467babcc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5467babcc5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pic>
        <p:nvPicPr>
          <p:cNvPr id="55" name="Google Shape;55;p13"/>
          <p:cNvPicPr preferRelativeResize="0"/>
          <p:nvPr/>
        </p:nvPicPr>
        <p:blipFill rotWithShape="1">
          <a:blip r:embed="rId4">
            <a:alphaModFix/>
          </a:blip>
          <a:srcRect l="7561" t="15010" b="22988"/>
          <a:stretch/>
        </p:blipFill>
        <p:spPr>
          <a:xfrm>
            <a:off x="1631200" y="162975"/>
            <a:ext cx="5599751" cy="882943"/>
          </a:xfrm>
          <a:prstGeom prst="rect">
            <a:avLst/>
          </a:prstGeom>
          <a:noFill/>
          <a:ln>
            <a:noFill/>
          </a:ln>
        </p:spPr>
      </p:pic>
      <p:sp>
        <p:nvSpPr>
          <p:cNvPr id="56" name="Google Shape;56;p13"/>
          <p:cNvSpPr txBox="1"/>
          <p:nvPr/>
        </p:nvSpPr>
        <p:spPr>
          <a:xfrm>
            <a:off x="753500" y="1121925"/>
            <a:ext cx="1338600" cy="28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Title:</a:t>
            </a:r>
            <a:endParaRPr sz="1800" b="1" i="0" u="none" strike="noStrike" cap="none">
              <a:solidFill>
                <a:schemeClr val="dk2"/>
              </a:solidFill>
              <a:latin typeface="Times New Roman"/>
              <a:ea typeface="Times New Roman"/>
              <a:cs typeface="Times New Roman"/>
              <a:sym typeface="Times New Roman"/>
            </a:endParaRPr>
          </a:p>
        </p:txBody>
      </p:sp>
      <p:sp>
        <p:nvSpPr>
          <p:cNvPr id="57" name="Google Shape;57;p13"/>
          <p:cNvSpPr txBox="1"/>
          <p:nvPr/>
        </p:nvSpPr>
        <p:spPr>
          <a:xfrm>
            <a:off x="190225" y="2703375"/>
            <a:ext cx="4393530" cy="19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By..</a:t>
            </a: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457200" marR="0" lvl="0" indent="-330200" rtl="0">
              <a:lnSpc>
                <a:spcPct val="100000"/>
              </a:lnSpc>
              <a:spcBef>
                <a:spcPts val="0"/>
              </a:spcBef>
              <a:spcAft>
                <a:spcPts val="0"/>
              </a:spcAft>
              <a:buClr>
                <a:schemeClr val="dk1"/>
              </a:buClr>
              <a:buSzPts val="1600"/>
              <a:buFont typeface="Times New Roman"/>
              <a:buChar char="●"/>
            </a:pPr>
            <a:r>
              <a:rPr lang="en-IN" sz="1600" dirty="0" err="1"/>
              <a:t>Pitchala</a:t>
            </a:r>
            <a:r>
              <a:rPr lang="en-IN" sz="1600" dirty="0"/>
              <a:t> Sekhar - 21221A6146</a:t>
            </a:r>
          </a:p>
          <a:p>
            <a:pPr marL="457200" marR="0" lvl="0" indent="-330200" rtl="0">
              <a:lnSpc>
                <a:spcPct val="100000"/>
              </a:lnSpc>
              <a:spcBef>
                <a:spcPts val="0"/>
              </a:spcBef>
              <a:spcAft>
                <a:spcPts val="0"/>
              </a:spcAft>
              <a:buClr>
                <a:schemeClr val="dk1"/>
              </a:buClr>
              <a:buSzPts val="1600"/>
              <a:buFont typeface="Times New Roman"/>
              <a:buChar char="●"/>
            </a:pPr>
            <a:r>
              <a:rPr lang="en-IN" sz="1600" dirty="0"/>
              <a:t>Kollu Satish - 21221A6136 </a:t>
            </a:r>
          </a:p>
          <a:p>
            <a:pPr marL="457200" marR="0" lvl="0" indent="-330200" rtl="0">
              <a:lnSpc>
                <a:spcPct val="100000"/>
              </a:lnSpc>
              <a:spcBef>
                <a:spcPts val="0"/>
              </a:spcBef>
              <a:spcAft>
                <a:spcPts val="0"/>
              </a:spcAft>
              <a:buClr>
                <a:schemeClr val="dk1"/>
              </a:buClr>
              <a:buSzPts val="1600"/>
              <a:buFont typeface="Times New Roman"/>
              <a:buChar char="●"/>
            </a:pPr>
            <a:r>
              <a:rPr lang="en-IN" sz="1600" dirty="0" err="1"/>
              <a:t>Satyavarapu</a:t>
            </a:r>
            <a:r>
              <a:rPr lang="en-IN" sz="1600" dirty="0"/>
              <a:t> Praveen - 21221A6150</a:t>
            </a:r>
          </a:p>
          <a:p>
            <a:pPr marL="457200" marR="0" lvl="0" indent="-330200" rtl="0">
              <a:lnSpc>
                <a:spcPct val="100000"/>
              </a:lnSpc>
              <a:spcBef>
                <a:spcPts val="0"/>
              </a:spcBef>
              <a:spcAft>
                <a:spcPts val="0"/>
              </a:spcAft>
              <a:buClr>
                <a:schemeClr val="dk1"/>
              </a:buClr>
              <a:buSzPts val="1600"/>
              <a:buFont typeface="Times New Roman"/>
              <a:buChar char="●"/>
            </a:pPr>
            <a:r>
              <a:rPr lang="en-IN" sz="1600" dirty="0" err="1"/>
              <a:t>Tatikayala</a:t>
            </a:r>
            <a:r>
              <a:rPr lang="en-IN" sz="1600" dirty="0"/>
              <a:t> Pavan Kumar - 21221A6153 </a:t>
            </a:r>
            <a:endParaRPr lang="en-IN" sz="1600" b="0" i="0" u="none" strike="noStrike" cap="none" dirty="0">
              <a:solidFill>
                <a:schemeClr val="dk1"/>
              </a:solidFill>
              <a:latin typeface="Times New Roman"/>
              <a:ea typeface="Times New Roman"/>
              <a:cs typeface="Times New Roman"/>
              <a:sym typeface="Times New Roman"/>
            </a:endParaRPr>
          </a:p>
        </p:txBody>
      </p:sp>
      <p:sp>
        <p:nvSpPr>
          <p:cNvPr id="59" name="Google Shape;59;p13"/>
          <p:cNvSpPr txBox="1"/>
          <p:nvPr/>
        </p:nvSpPr>
        <p:spPr>
          <a:xfrm>
            <a:off x="190224" y="4617375"/>
            <a:ext cx="8703977" cy="4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dirty="0">
                <a:solidFill>
                  <a:schemeClr val="dk1"/>
                </a:solidFill>
                <a:latin typeface="Times New Roman"/>
                <a:ea typeface="Times New Roman"/>
                <a:cs typeface="Times New Roman"/>
                <a:sym typeface="Times New Roman"/>
              </a:rPr>
              <a:t>Under the Esteemed Guidance of </a:t>
            </a:r>
            <a:r>
              <a:rPr lang="en-US" b="0" i="0" u="none" strike="noStrike" cap="none" dirty="0">
                <a:solidFill>
                  <a:srgbClr val="FF0000"/>
                </a:solidFill>
                <a:latin typeface="Times New Roman"/>
                <a:ea typeface="Times New Roman"/>
                <a:cs typeface="Times New Roman"/>
                <a:sym typeface="Times New Roman"/>
              </a:rPr>
              <a:t>Mr.</a:t>
            </a:r>
            <a:r>
              <a:rPr lang="en-IN" dirty="0">
                <a:solidFill>
                  <a:srgbClr val="FF0000"/>
                </a:solidFill>
              </a:rPr>
              <a:t>SESHA GIRI RAO THALLURI -</a:t>
            </a:r>
            <a:r>
              <a:rPr lang="en-IN" sz="1600" dirty="0"/>
              <a:t>Associate Professor-</a:t>
            </a:r>
            <a:r>
              <a:rPr lang="en-IN" sz="1200" dirty="0"/>
              <a:t>(AIML) </a:t>
            </a:r>
            <a:endParaRPr sz="1800" b="0" i="0" u="none" strike="noStrike" cap="none" dirty="0">
              <a:solidFill>
                <a:schemeClr val="dk1"/>
              </a:solidFill>
              <a:latin typeface="Times New Roman"/>
              <a:ea typeface="Times New Roman"/>
              <a:cs typeface="Times New Roman"/>
              <a:sym typeface="Times New Roman"/>
            </a:endParaRPr>
          </a:p>
        </p:txBody>
      </p:sp>
      <p:sp>
        <p:nvSpPr>
          <p:cNvPr id="60" name="Google Shape;60;p13"/>
          <p:cNvSpPr txBox="1"/>
          <p:nvPr/>
        </p:nvSpPr>
        <p:spPr>
          <a:xfrm>
            <a:off x="1241419" y="1383100"/>
            <a:ext cx="8043708" cy="983100"/>
          </a:xfrm>
          <a:prstGeom prst="rect">
            <a:avLst/>
          </a:prstGeom>
          <a:noFill/>
          <a:ln>
            <a:noFill/>
          </a:ln>
        </p:spPr>
        <p:txBody>
          <a:bodyPr spcFirstLastPara="1" wrap="square" lIns="91425" tIns="91425" rIns="91425" bIns="91425" anchor="t" anchorCtr="0">
            <a:noAutofit/>
          </a:bodyPr>
          <a:lstStyle/>
          <a:p>
            <a:pPr marL="12700" marR="5080">
              <a:lnSpc>
                <a:spcPct val="90000"/>
              </a:lnSpc>
              <a:spcBef>
                <a:spcPts val="585"/>
              </a:spcBef>
            </a:pPr>
            <a:r>
              <a:rPr lang="en-US" sz="2400" spc="-180" dirty="0">
                <a:latin typeface="Trebuchet MS"/>
                <a:cs typeface="Trebuchet MS"/>
              </a:rPr>
              <a:t>Price</a:t>
            </a:r>
            <a:r>
              <a:rPr lang="en-US" sz="2400" spc="-375" dirty="0">
                <a:latin typeface="Trebuchet MS"/>
                <a:cs typeface="Trebuchet MS"/>
              </a:rPr>
              <a:t> </a:t>
            </a:r>
            <a:r>
              <a:rPr lang="en-US" sz="2400" spc="-125" dirty="0">
                <a:latin typeface="Trebuchet MS"/>
                <a:cs typeface="Trebuchet MS"/>
              </a:rPr>
              <a:t>Negotiating </a:t>
            </a:r>
            <a:r>
              <a:rPr lang="en-US" sz="2400" spc="-165" dirty="0">
                <a:latin typeface="Trebuchet MS"/>
                <a:cs typeface="Trebuchet MS"/>
              </a:rPr>
              <a:t>Chatbot</a:t>
            </a:r>
            <a:r>
              <a:rPr lang="en-US" sz="2400" spc="-409" dirty="0">
                <a:latin typeface="Trebuchet MS"/>
                <a:cs typeface="Trebuchet MS"/>
              </a:rPr>
              <a:t> </a:t>
            </a:r>
            <a:r>
              <a:rPr lang="en-US" sz="2400" spc="-245" dirty="0">
                <a:latin typeface="Trebuchet MS"/>
                <a:cs typeface="Trebuchet MS"/>
              </a:rPr>
              <a:t>with</a:t>
            </a:r>
            <a:r>
              <a:rPr lang="en-US" sz="2400" spc="-360" dirty="0">
                <a:latin typeface="Trebuchet MS"/>
                <a:cs typeface="Trebuchet MS"/>
              </a:rPr>
              <a:t> </a:t>
            </a:r>
            <a:r>
              <a:rPr lang="en-US" sz="2400" spc="-385" dirty="0">
                <a:latin typeface="Trebuchet MS"/>
                <a:cs typeface="Trebuchet MS"/>
              </a:rPr>
              <a:t>Text</a:t>
            </a:r>
            <a:r>
              <a:rPr lang="en-US" sz="2400" spc="-405" dirty="0">
                <a:latin typeface="Trebuchet MS"/>
                <a:cs typeface="Trebuchet MS"/>
              </a:rPr>
              <a:t> </a:t>
            </a:r>
            <a:r>
              <a:rPr lang="en-US" sz="2400" spc="795" dirty="0">
                <a:latin typeface="Trebuchet MS"/>
                <a:cs typeface="Trebuchet MS"/>
              </a:rPr>
              <a:t> &amp;</a:t>
            </a:r>
            <a:r>
              <a:rPr lang="en-US" sz="2400" spc="-165" dirty="0">
                <a:latin typeface="Trebuchet MS"/>
                <a:cs typeface="Trebuchet MS"/>
              </a:rPr>
              <a:t>Voice</a:t>
            </a:r>
            <a:r>
              <a:rPr lang="en-US" sz="2400" spc="-470" dirty="0">
                <a:latin typeface="Trebuchet MS"/>
                <a:cs typeface="Trebuchet MS"/>
              </a:rPr>
              <a:t>  </a:t>
            </a:r>
            <a:r>
              <a:rPr lang="en-US" sz="2400" spc="-130" dirty="0">
                <a:latin typeface="Trebuchet MS"/>
                <a:cs typeface="Trebuchet MS"/>
              </a:rPr>
              <a:t>on </a:t>
            </a:r>
            <a:r>
              <a:rPr lang="en-US" sz="2400" spc="-360" dirty="0">
                <a:latin typeface="Trebuchet MS"/>
                <a:cs typeface="Trebuchet MS"/>
              </a:rPr>
              <a:t> </a:t>
            </a:r>
            <a:r>
              <a:rPr lang="en-US" sz="2400" spc="-25" dirty="0">
                <a:latin typeface="Trebuchet MS"/>
                <a:cs typeface="Trebuchet MS"/>
              </a:rPr>
              <a:t>E- </a:t>
            </a:r>
            <a:r>
              <a:rPr lang="en-US" sz="2400" spc="-145" dirty="0">
                <a:latin typeface="Trebuchet MS"/>
                <a:cs typeface="Trebuchet MS"/>
              </a:rPr>
              <a:t>commerce</a:t>
            </a:r>
            <a:r>
              <a:rPr lang="en-US" sz="2400" spc="-390" dirty="0">
                <a:latin typeface="Trebuchet MS"/>
                <a:cs typeface="Trebuchet MS"/>
              </a:rPr>
              <a:t> </a:t>
            </a:r>
            <a:r>
              <a:rPr lang="en-US" sz="2400" spc="-114" dirty="0">
                <a:latin typeface="Trebuchet MS"/>
                <a:cs typeface="Trebuchet MS"/>
              </a:rPr>
              <a:t>website</a:t>
            </a:r>
            <a:endParaRPr lang="en-US" sz="2400" dirty="0">
              <a:latin typeface="Trebuchet MS"/>
              <a:cs typeface="Trebuchet MS"/>
            </a:endParaRPr>
          </a:p>
        </p:txBody>
      </p:sp>
      <p:pic>
        <p:nvPicPr>
          <p:cNvPr id="1026" name="Picture 2" descr="Smart Chatbot for Ecommerce Industry: Use Cases &amp; Examples">
            <a:extLst>
              <a:ext uri="{FF2B5EF4-FFF2-40B4-BE49-F238E27FC236}">
                <a16:creationId xmlns:a16="http://schemas.microsoft.com/office/drawing/2014/main" id="{9837A7F7-2C8A-91DA-2257-6E34668B9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0447" y="1263375"/>
            <a:ext cx="5076825" cy="338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2"/>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34" name="Google Shape;134;p22"/>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sp>
        <p:nvSpPr>
          <p:cNvPr id="135" name="Google Shape;135;p22"/>
          <p:cNvSpPr txBox="1"/>
          <p:nvPr/>
        </p:nvSpPr>
        <p:spPr>
          <a:xfrm>
            <a:off x="702600" y="453388"/>
            <a:ext cx="4423200" cy="3849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rgbClr val="000000"/>
              </a:buClr>
              <a:buSzPts val="1900"/>
              <a:buFont typeface="Times New Roman"/>
              <a:buChar char="●"/>
            </a:pPr>
            <a:r>
              <a:rPr lang="en-US" sz="1900" b="1">
                <a:latin typeface="Times New Roman"/>
                <a:ea typeface="Times New Roman"/>
                <a:cs typeface="Times New Roman"/>
                <a:sym typeface="Times New Roman"/>
              </a:rPr>
              <a:t>Modules</a:t>
            </a:r>
            <a:endParaRPr sz="1500" b="1">
              <a:latin typeface="Times New Roman"/>
              <a:ea typeface="Times New Roman"/>
              <a:cs typeface="Times New Roman"/>
              <a:sym typeface="Times New Roman"/>
            </a:endParaRPr>
          </a:p>
        </p:txBody>
      </p:sp>
      <p:sp>
        <p:nvSpPr>
          <p:cNvPr id="136" name="Google Shape;136;p22"/>
          <p:cNvSpPr txBox="1"/>
          <p:nvPr/>
        </p:nvSpPr>
        <p:spPr>
          <a:xfrm>
            <a:off x="702600" y="559125"/>
            <a:ext cx="7626600" cy="458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p>
        </p:txBody>
      </p:sp>
      <p:sp>
        <p:nvSpPr>
          <p:cNvPr id="3" name="Rectangle 2">
            <a:extLst>
              <a:ext uri="{FF2B5EF4-FFF2-40B4-BE49-F238E27FC236}">
                <a16:creationId xmlns:a16="http://schemas.microsoft.com/office/drawing/2014/main" id="{DB050E2D-DFE6-882A-94FD-DB3C931F9039}"/>
              </a:ext>
            </a:extLst>
          </p:cNvPr>
          <p:cNvSpPr>
            <a:spLocks noChangeArrowheads="1"/>
          </p:cNvSpPr>
          <p:nvPr/>
        </p:nvSpPr>
        <p:spPr bwMode="auto">
          <a:xfrm rot="10800000" flipV="1">
            <a:off x="492571" y="2558102"/>
            <a:ext cx="8441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C19C9E0A-BEE2-09C7-6847-D3F59D69C2C4}"/>
              </a:ext>
            </a:extLst>
          </p:cNvPr>
          <p:cNvSpPr>
            <a:spLocks noChangeArrowheads="1"/>
          </p:cNvSpPr>
          <p:nvPr/>
        </p:nvSpPr>
        <p:spPr bwMode="auto">
          <a:xfrm rot="10800000" flipV="1">
            <a:off x="1924284" y="889238"/>
            <a:ext cx="5183231"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and Login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Browsing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Chatbot for Price Negotiation (Text and Voice)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Price Prediction using Machine Learning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Sentiment Analysis of Customer Reviews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Order Placement and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Review Posting and Feedback Collection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Monitoring and Data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42" name="Google Shape;142;p23"/>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pic>
        <p:nvPicPr>
          <p:cNvPr id="143" name="Google Shape;143;p23"/>
          <p:cNvPicPr preferRelativeResize="0"/>
          <p:nvPr/>
        </p:nvPicPr>
        <p:blipFill>
          <a:blip r:embed="rId4">
            <a:alphaModFix/>
          </a:blip>
          <a:srcRect l="6386" t="8954" r="61170" b="74474"/>
          <a:stretch/>
        </p:blipFill>
        <p:spPr>
          <a:xfrm>
            <a:off x="563879" y="533400"/>
            <a:ext cx="2865121" cy="822960"/>
          </a:xfrm>
          <a:prstGeom prst="rect">
            <a:avLst/>
          </a:prstGeom>
          <a:noFill/>
          <a:ln>
            <a:noFill/>
          </a:ln>
        </p:spPr>
      </p:pic>
      <p:pic>
        <p:nvPicPr>
          <p:cNvPr id="3" name="Picture 2">
            <a:extLst>
              <a:ext uri="{FF2B5EF4-FFF2-40B4-BE49-F238E27FC236}">
                <a16:creationId xmlns:a16="http://schemas.microsoft.com/office/drawing/2014/main" id="{649A6BAF-6ECC-0446-7112-8A1094C1066A}"/>
              </a:ext>
            </a:extLst>
          </p:cNvPr>
          <p:cNvPicPr>
            <a:picLocks noChangeAspect="1"/>
          </p:cNvPicPr>
          <p:nvPr/>
        </p:nvPicPr>
        <p:blipFill>
          <a:blip r:embed="rId5"/>
          <a:stretch>
            <a:fillRect/>
          </a:stretch>
        </p:blipFill>
        <p:spPr>
          <a:xfrm>
            <a:off x="3215640" y="0"/>
            <a:ext cx="5486399"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21854598-3D3D-E74A-F769-5E289D7021C4}"/>
              </a:ext>
            </a:extLst>
          </p:cNvPr>
          <p:cNvGrpSpPr/>
          <p:nvPr/>
        </p:nvGrpSpPr>
        <p:grpSpPr>
          <a:xfrm>
            <a:off x="0" y="-32084"/>
            <a:ext cx="9144000" cy="5175584"/>
            <a:chOff x="0" y="0"/>
            <a:chExt cx="12192000" cy="6858000"/>
          </a:xfrm>
        </p:grpSpPr>
        <p:sp>
          <p:nvSpPr>
            <p:cNvPr id="3" name="object 3">
              <a:extLst>
                <a:ext uri="{FF2B5EF4-FFF2-40B4-BE49-F238E27FC236}">
                  <a16:creationId xmlns:a16="http://schemas.microsoft.com/office/drawing/2014/main" id="{F0C73F82-C22A-BDB5-596A-C45CFE4189A4}"/>
                </a:ext>
              </a:extLst>
            </p:cNvPr>
            <p:cNvSpPr/>
            <p:nvPr/>
          </p:nvSpPr>
          <p:spPr>
            <a:xfrm>
              <a:off x="0" y="4076700"/>
              <a:ext cx="12192000" cy="2781300"/>
            </a:xfrm>
            <a:custGeom>
              <a:avLst/>
              <a:gdLst/>
              <a:ahLst/>
              <a:cxnLst/>
              <a:rect l="l" t="t" r="r" b="b"/>
              <a:pathLst>
                <a:path w="12192000" h="2781300">
                  <a:moveTo>
                    <a:pt x="12192000" y="0"/>
                  </a:moveTo>
                  <a:lnTo>
                    <a:pt x="0" y="0"/>
                  </a:lnTo>
                  <a:lnTo>
                    <a:pt x="0" y="2781300"/>
                  </a:lnTo>
                  <a:lnTo>
                    <a:pt x="12192000" y="2781300"/>
                  </a:lnTo>
                  <a:lnTo>
                    <a:pt x="12192000" y="0"/>
                  </a:lnTo>
                  <a:close/>
                </a:path>
              </a:pathLst>
            </a:custGeom>
            <a:solidFill>
              <a:srgbClr val="82766A">
                <a:alpha val="14901"/>
              </a:srgbClr>
            </a:solidFill>
          </p:spPr>
          <p:txBody>
            <a:bodyPr wrap="square" lIns="0" tIns="0" rIns="0" bIns="0" rtlCol="0"/>
            <a:lstStyle/>
            <a:p>
              <a:endParaRPr/>
            </a:p>
          </p:txBody>
        </p:sp>
        <p:pic>
          <p:nvPicPr>
            <p:cNvPr id="4" name="object 4">
              <a:extLst>
                <a:ext uri="{FF2B5EF4-FFF2-40B4-BE49-F238E27FC236}">
                  <a16:creationId xmlns:a16="http://schemas.microsoft.com/office/drawing/2014/main" id="{2AD274D3-A93B-3D78-3877-630F001BAEEC}"/>
                </a:ext>
              </a:extLst>
            </p:cNvPr>
            <p:cNvPicPr/>
            <p:nvPr/>
          </p:nvPicPr>
          <p:blipFill>
            <a:blip r:embed="rId2" cstate="print"/>
            <a:stretch>
              <a:fillRect/>
            </a:stretch>
          </p:blipFill>
          <p:spPr>
            <a:xfrm>
              <a:off x="0" y="0"/>
              <a:ext cx="12191999" cy="6667500"/>
            </a:xfrm>
            <a:prstGeom prst="rect">
              <a:avLst/>
            </a:prstGeom>
          </p:spPr>
        </p:pic>
      </p:grpSp>
      <p:sp>
        <p:nvSpPr>
          <p:cNvPr id="5" name="TextBox 4">
            <a:extLst>
              <a:ext uri="{FF2B5EF4-FFF2-40B4-BE49-F238E27FC236}">
                <a16:creationId xmlns:a16="http://schemas.microsoft.com/office/drawing/2014/main" id="{D3C13D9C-1F60-A723-F7BE-A1B9FF103093}"/>
              </a:ext>
            </a:extLst>
          </p:cNvPr>
          <p:cNvSpPr txBox="1"/>
          <p:nvPr/>
        </p:nvSpPr>
        <p:spPr>
          <a:xfrm>
            <a:off x="563880" y="4094006"/>
            <a:ext cx="4800600" cy="584775"/>
          </a:xfrm>
          <a:prstGeom prst="rect">
            <a:avLst/>
          </a:prstGeom>
          <a:noFill/>
        </p:spPr>
        <p:txBody>
          <a:bodyPr wrap="square" rtlCol="0">
            <a:spAutoFit/>
          </a:bodyPr>
          <a:lstStyle/>
          <a:p>
            <a:r>
              <a:rPr lang="en-IN" sz="3200" b="1" spc="-70" dirty="0">
                <a:solidFill>
                  <a:srgbClr val="252525"/>
                </a:solidFill>
                <a:latin typeface="Trebuchet MS"/>
                <a:cs typeface="Trebuchet MS"/>
              </a:rPr>
              <a:t>Code</a:t>
            </a:r>
            <a:r>
              <a:rPr lang="en-IN" sz="3200" b="1" spc="-365" dirty="0">
                <a:solidFill>
                  <a:srgbClr val="252525"/>
                </a:solidFill>
                <a:latin typeface="Trebuchet MS"/>
                <a:cs typeface="Trebuchet MS"/>
              </a:rPr>
              <a:t> </a:t>
            </a:r>
            <a:r>
              <a:rPr lang="en-IN" sz="3200" b="1" spc="-185" dirty="0">
                <a:solidFill>
                  <a:srgbClr val="252525"/>
                </a:solidFill>
                <a:latin typeface="Trebuchet MS"/>
                <a:cs typeface="Trebuchet MS"/>
              </a:rPr>
              <a:t>Implementation</a:t>
            </a:r>
            <a:endParaRPr lang="en-IN" sz="3200" b="1" dirty="0"/>
          </a:p>
        </p:txBody>
      </p:sp>
    </p:spTree>
    <p:extLst>
      <p:ext uri="{BB962C8B-B14F-4D97-AF65-F5344CB8AC3E}">
        <p14:creationId xmlns:p14="http://schemas.microsoft.com/office/powerpoint/2010/main" val="174724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a:extLst>
              <a:ext uri="{FF2B5EF4-FFF2-40B4-BE49-F238E27FC236}">
                <a16:creationId xmlns:a16="http://schemas.microsoft.com/office/drawing/2014/main" id="{CFB8E941-A3C3-33EE-FEC7-6C7C48A48B31}"/>
              </a:ext>
            </a:extLst>
          </p:cNvPr>
          <p:cNvGrpSpPr/>
          <p:nvPr/>
        </p:nvGrpSpPr>
        <p:grpSpPr>
          <a:xfrm>
            <a:off x="0" y="1"/>
            <a:ext cx="9143999" cy="5143283"/>
            <a:chOff x="400050" y="419036"/>
            <a:chExt cx="11387201" cy="6053201"/>
          </a:xfrm>
        </p:grpSpPr>
        <p:pic>
          <p:nvPicPr>
            <p:cNvPr id="3" name="object 4">
              <a:extLst>
                <a:ext uri="{FF2B5EF4-FFF2-40B4-BE49-F238E27FC236}">
                  <a16:creationId xmlns:a16="http://schemas.microsoft.com/office/drawing/2014/main" id="{465222A4-C382-E693-F9A8-3F65B77BAF6B}"/>
                </a:ext>
              </a:extLst>
            </p:cNvPr>
            <p:cNvPicPr/>
            <p:nvPr/>
          </p:nvPicPr>
          <p:blipFill>
            <a:blip r:embed="rId2" cstate="print"/>
            <a:stretch>
              <a:fillRect/>
            </a:stretch>
          </p:blipFill>
          <p:spPr>
            <a:xfrm>
              <a:off x="400050" y="419036"/>
              <a:ext cx="11387201" cy="6053201"/>
            </a:xfrm>
            <a:prstGeom prst="rect">
              <a:avLst/>
            </a:prstGeom>
          </p:spPr>
        </p:pic>
        <p:sp>
          <p:nvSpPr>
            <p:cNvPr id="4" name="object 5">
              <a:extLst>
                <a:ext uri="{FF2B5EF4-FFF2-40B4-BE49-F238E27FC236}">
                  <a16:creationId xmlns:a16="http://schemas.microsoft.com/office/drawing/2014/main" id="{7C61343F-AC2C-F012-D22B-81143A7D0D00}"/>
                </a:ext>
              </a:extLst>
            </p:cNvPr>
            <p:cNvSpPr/>
            <p:nvPr/>
          </p:nvSpPr>
          <p:spPr>
            <a:xfrm>
              <a:off x="476251" y="476249"/>
              <a:ext cx="11239500" cy="5905500"/>
            </a:xfrm>
            <a:custGeom>
              <a:avLst/>
              <a:gdLst/>
              <a:ahLst/>
              <a:cxnLst/>
              <a:rect l="l" t="t" r="r" b="b"/>
              <a:pathLst>
                <a:path w="11239500" h="5905500">
                  <a:moveTo>
                    <a:pt x="11239500" y="0"/>
                  </a:moveTo>
                  <a:lnTo>
                    <a:pt x="0" y="0"/>
                  </a:lnTo>
                  <a:lnTo>
                    <a:pt x="0" y="5905500"/>
                  </a:lnTo>
                  <a:lnTo>
                    <a:pt x="11239500" y="5905500"/>
                  </a:lnTo>
                  <a:lnTo>
                    <a:pt x="11239500" y="0"/>
                  </a:lnTo>
                  <a:close/>
                </a:path>
              </a:pathLst>
            </a:custGeom>
            <a:solidFill>
              <a:srgbClr val="FFFFFF"/>
            </a:solidFill>
          </p:spPr>
          <p:txBody>
            <a:bodyPr wrap="square" lIns="0" tIns="0" rIns="0" bIns="0" rtlCol="0"/>
            <a:lstStyle/>
            <a:p>
              <a:endParaRPr/>
            </a:p>
          </p:txBody>
        </p:sp>
        <p:pic>
          <p:nvPicPr>
            <p:cNvPr id="5" name="object 6">
              <a:extLst>
                <a:ext uri="{FF2B5EF4-FFF2-40B4-BE49-F238E27FC236}">
                  <a16:creationId xmlns:a16="http://schemas.microsoft.com/office/drawing/2014/main" id="{575C7B35-7B5B-2836-0169-1307D3D2BC27}"/>
                </a:ext>
              </a:extLst>
            </p:cNvPr>
            <p:cNvPicPr/>
            <p:nvPr/>
          </p:nvPicPr>
          <p:blipFill>
            <a:blip r:embed="rId3" cstate="print"/>
            <a:stretch>
              <a:fillRect/>
            </a:stretch>
          </p:blipFill>
          <p:spPr>
            <a:xfrm>
              <a:off x="647700" y="1952624"/>
              <a:ext cx="5286376" cy="2952750"/>
            </a:xfrm>
            <a:prstGeom prst="rect">
              <a:avLst/>
            </a:prstGeom>
          </p:spPr>
        </p:pic>
        <p:sp>
          <p:nvSpPr>
            <p:cNvPr id="6" name="object 7">
              <a:extLst>
                <a:ext uri="{FF2B5EF4-FFF2-40B4-BE49-F238E27FC236}">
                  <a16:creationId xmlns:a16="http://schemas.microsoft.com/office/drawing/2014/main" id="{FBC8A1F5-B934-F31B-8A2E-111514AB3C13}"/>
                </a:ext>
              </a:extLst>
            </p:cNvPr>
            <p:cNvSpPr/>
            <p:nvPr/>
          </p:nvSpPr>
          <p:spPr>
            <a:xfrm>
              <a:off x="6081776" y="1147825"/>
              <a:ext cx="0" cy="4572000"/>
            </a:xfrm>
            <a:custGeom>
              <a:avLst/>
              <a:gdLst/>
              <a:ahLst/>
              <a:cxnLst/>
              <a:rect l="l" t="t" r="r" b="b"/>
              <a:pathLst>
                <a:path h="4572000">
                  <a:moveTo>
                    <a:pt x="0" y="0"/>
                  </a:moveTo>
                  <a:lnTo>
                    <a:pt x="0" y="4571936"/>
                  </a:lnTo>
                </a:path>
              </a:pathLst>
            </a:custGeom>
            <a:ln w="12700">
              <a:solidFill>
                <a:srgbClr val="4E4E4E"/>
              </a:solidFill>
            </a:ln>
          </p:spPr>
          <p:txBody>
            <a:bodyPr wrap="square" lIns="0" tIns="0" rIns="0" bIns="0" rtlCol="0"/>
            <a:lstStyle/>
            <a:p>
              <a:endParaRPr/>
            </a:p>
          </p:txBody>
        </p:sp>
        <p:pic>
          <p:nvPicPr>
            <p:cNvPr id="7" name="object 8">
              <a:extLst>
                <a:ext uri="{FF2B5EF4-FFF2-40B4-BE49-F238E27FC236}">
                  <a16:creationId xmlns:a16="http://schemas.microsoft.com/office/drawing/2014/main" id="{893CB3F0-327B-96F2-2179-603D95BD77F7}"/>
                </a:ext>
              </a:extLst>
            </p:cNvPr>
            <p:cNvPicPr/>
            <p:nvPr/>
          </p:nvPicPr>
          <p:blipFill>
            <a:blip r:embed="rId4" cstate="print"/>
            <a:stretch>
              <a:fillRect/>
            </a:stretch>
          </p:blipFill>
          <p:spPr>
            <a:xfrm>
              <a:off x="6257925" y="1943100"/>
              <a:ext cx="5286374" cy="2971800"/>
            </a:xfrm>
            <a:prstGeom prst="rect">
              <a:avLst/>
            </a:prstGeom>
          </p:spPr>
        </p:pic>
      </p:grpSp>
    </p:spTree>
    <p:extLst>
      <p:ext uri="{BB962C8B-B14F-4D97-AF65-F5344CB8AC3E}">
        <p14:creationId xmlns:p14="http://schemas.microsoft.com/office/powerpoint/2010/main" val="4076627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49" name="Google Shape;149;p24"/>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Comic Sans MS"/>
              <a:ea typeface="Comic Sans MS"/>
              <a:cs typeface="Comic Sans MS"/>
              <a:sym typeface="Comic Sans MS"/>
            </a:endParaRPr>
          </a:p>
        </p:txBody>
      </p:sp>
      <p:sp>
        <p:nvSpPr>
          <p:cNvPr id="150" name="Google Shape;150;p24"/>
          <p:cNvSpPr txBox="1"/>
          <p:nvPr/>
        </p:nvSpPr>
        <p:spPr>
          <a:xfrm>
            <a:off x="290071" y="306169"/>
            <a:ext cx="4423200" cy="3849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rgbClr val="000000"/>
              </a:buClr>
              <a:buSzPts val="1900"/>
              <a:buFont typeface="Times New Roman"/>
              <a:buChar char="●"/>
            </a:pPr>
            <a:r>
              <a:rPr lang="en-US" sz="1900" b="1" dirty="0">
                <a:latin typeface="Times New Roman"/>
                <a:ea typeface="Times New Roman"/>
                <a:cs typeface="Times New Roman"/>
                <a:sym typeface="Times New Roman"/>
              </a:rPr>
              <a:t>Sample Screenshots:</a:t>
            </a:r>
            <a:endParaRPr sz="1500" dirty="0">
              <a:latin typeface="Times New Roman"/>
              <a:ea typeface="Times New Roman"/>
              <a:cs typeface="Times New Roman"/>
              <a:sym typeface="Times New Roman"/>
            </a:endParaRPr>
          </a:p>
        </p:txBody>
      </p:sp>
      <p:sp>
        <p:nvSpPr>
          <p:cNvPr id="151" name="Google Shape;151;p24"/>
          <p:cNvSpPr txBox="1"/>
          <p:nvPr/>
        </p:nvSpPr>
        <p:spPr>
          <a:xfrm>
            <a:off x="4338089" y="4011050"/>
            <a:ext cx="5004030" cy="620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800" dirty="0">
                <a:solidFill>
                  <a:schemeClr val="dk1"/>
                </a:solidFill>
                <a:latin typeface="Times New Roman"/>
                <a:ea typeface="Times New Roman"/>
                <a:cs typeface="Times New Roman"/>
                <a:sym typeface="Times New Roman"/>
              </a:rPr>
              <a:t>In above screen click on ‘New Registration Button’</a:t>
            </a:r>
            <a:endParaRPr sz="1800" dirty="0">
              <a:solidFill>
                <a:schemeClr val="dk2"/>
              </a:solidFill>
            </a:endParaRPr>
          </a:p>
        </p:txBody>
      </p:sp>
      <p:pic>
        <p:nvPicPr>
          <p:cNvPr id="7" name="object 7"/>
          <p:cNvPicPr/>
          <p:nvPr/>
        </p:nvPicPr>
        <p:blipFill>
          <a:blip r:embed="rId4" cstate="print"/>
          <a:stretch>
            <a:fillRect/>
          </a:stretch>
        </p:blipFill>
        <p:spPr>
          <a:xfrm>
            <a:off x="107191" y="1374337"/>
            <a:ext cx="3943050" cy="2577112"/>
          </a:xfrm>
          <a:prstGeom prst="rect">
            <a:avLst/>
          </a:prstGeom>
        </p:spPr>
      </p:pic>
      <p:sp>
        <p:nvSpPr>
          <p:cNvPr id="2" name="TextBox 1">
            <a:extLst>
              <a:ext uri="{FF2B5EF4-FFF2-40B4-BE49-F238E27FC236}">
                <a16:creationId xmlns:a16="http://schemas.microsoft.com/office/drawing/2014/main" id="{1BB9A7D0-6665-5DD6-8957-C98BE743382F}"/>
              </a:ext>
            </a:extLst>
          </p:cNvPr>
          <p:cNvSpPr txBox="1"/>
          <p:nvPr/>
        </p:nvSpPr>
        <p:spPr>
          <a:xfrm>
            <a:off x="665249" y="4165560"/>
            <a:ext cx="3672840" cy="369332"/>
          </a:xfrm>
          <a:prstGeom prst="rect">
            <a:avLst/>
          </a:prstGeom>
          <a:noFill/>
        </p:spPr>
        <p:txBody>
          <a:bodyPr wrap="square" rtlCol="0">
            <a:spAutoFit/>
          </a:bodyPr>
          <a:lstStyle/>
          <a:p>
            <a:r>
              <a:rPr lang="en-IN" sz="1800" b="1" dirty="0"/>
              <a:t>Interface </a:t>
            </a:r>
          </a:p>
        </p:txBody>
      </p:sp>
      <p:pic>
        <p:nvPicPr>
          <p:cNvPr id="15" name="object 8"/>
          <p:cNvPicPr/>
          <p:nvPr/>
        </p:nvPicPr>
        <p:blipFill>
          <a:blip r:embed="rId5" cstate="print"/>
          <a:stretch>
            <a:fillRect/>
          </a:stretch>
        </p:blipFill>
        <p:spPr>
          <a:xfrm>
            <a:off x="4713271" y="1374337"/>
            <a:ext cx="3821129" cy="24333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58" name="Google Shape;158;p25"/>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sp>
        <p:nvSpPr>
          <p:cNvPr id="159" name="Google Shape;159;p25"/>
          <p:cNvSpPr txBox="1"/>
          <p:nvPr/>
        </p:nvSpPr>
        <p:spPr>
          <a:xfrm>
            <a:off x="4562530" y="3885533"/>
            <a:ext cx="4571999" cy="976889"/>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In above screen  </a:t>
            </a:r>
            <a:r>
              <a:rPr lang="en-US" sz="1800" dirty="0">
                <a:latin typeface="Times New Roman" panose="02020603050405020304" pitchFamily="18" charset="0"/>
                <a:cs typeface="Times New Roman" panose="02020603050405020304" pitchFamily="18" charset="0"/>
              </a:rPr>
              <a:t>open the product list or product browsing page</a:t>
            </a:r>
            <a:r>
              <a:rPr lang="en-US" sz="1800" dirty="0">
                <a:latin typeface="Times New Roman" panose="02020603050405020304" pitchFamily="18" charset="0"/>
                <a:ea typeface="Times New Roman"/>
                <a:cs typeface="Times New Roman" panose="02020603050405020304" pitchFamily="18" charset="0"/>
                <a:sym typeface="Times New Roman"/>
              </a:rPr>
              <a:t>.</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pic>
        <p:nvPicPr>
          <p:cNvPr id="2" name="object 5"/>
          <p:cNvPicPr/>
          <p:nvPr/>
        </p:nvPicPr>
        <p:blipFill>
          <a:blip r:embed="rId4" cstate="print"/>
          <a:stretch>
            <a:fillRect/>
          </a:stretch>
        </p:blipFill>
        <p:spPr>
          <a:xfrm>
            <a:off x="0" y="863045"/>
            <a:ext cx="4350122" cy="2931157"/>
          </a:xfrm>
          <a:prstGeom prst="rect">
            <a:avLst/>
          </a:prstGeom>
        </p:spPr>
      </p:pic>
      <p:sp>
        <p:nvSpPr>
          <p:cNvPr id="3" name="TextBox 2">
            <a:extLst>
              <a:ext uri="{FF2B5EF4-FFF2-40B4-BE49-F238E27FC236}">
                <a16:creationId xmlns:a16="http://schemas.microsoft.com/office/drawing/2014/main" id="{D290DB6E-59D0-00AD-EFB1-E8D728D44BF4}"/>
              </a:ext>
            </a:extLst>
          </p:cNvPr>
          <p:cNvSpPr txBox="1"/>
          <p:nvPr/>
        </p:nvSpPr>
        <p:spPr>
          <a:xfrm>
            <a:off x="0" y="4112368"/>
            <a:ext cx="4145280" cy="523220"/>
          </a:xfrm>
          <a:prstGeom prst="rect">
            <a:avLst/>
          </a:prstGeom>
          <a:noFill/>
        </p:spPr>
        <p:txBody>
          <a:bodyPr wrap="square" rtlCol="0">
            <a:spAutoFit/>
          </a:bodyPr>
          <a:lstStyle/>
          <a:p>
            <a:r>
              <a:rPr lang="en-US" sz="1400" dirty="0">
                <a:solidFill>
                  <a:schemeClr val="dk1"/>
                </a:solidFill>
                <a:latin typeface="Times New Roman"/>
                <a:ea typeface="Times New Roman"/>
                <a:cs typeface="Times New Roman"/>
                <a:sym typeface="Times New Roman"/>
              </a:rPr>
              <a:t>In above screen click on ‘Login  Button’</a:t>
            </a:r>
            <a:endParaRPr lang="en-US" sz="1400" dirty="0">
              <a:solidFill>
                <a:schemeClr val="dk2"/>
              </a:solidFill>
            </a:endParaRPr>
          </a:p>
          <a:p>
            <a:endParaRPr lang="en-IN" dirty="0"/>
          </a:p>
        </p:txBody>
      </p:sp>
      <p:pic>
        <p:nvPicPr>
          <p:cNvPr id="4" name="object 11"/>
          <p:cNvPicPr/>
          <p:nvPr/>
        </p:nvPicPr>
        <p:blipFill>
          <a:blip r:embed="rId5" cstate="print"/>
          <a:stretch>
            <a:fillRect/>
          </a:stretch>
        </p:blipFill>
        <p:spPr>
          <a:xfrm>
            <a:off x="4793880" y="863045"/>
            <a:ext cx="4251969" cy="29311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6"/>
          <p:cNvPicPr preferRelativeResize="0"/>
          <p:nvPr/>
        </p:nvPicPr>
        <p:blipFill rotWithShape="1">
          <a:blip r:embed="rId3">
            <a:alphaModFix/>
          </a:blip>
          <a:srcRect t="17498" r="40391"/>
          <a:stretch/>
        </p:blipFill>
        <p:spPr>
          <a:xfrm>
            <a:off x="-1135" y="1045925"/>
            <a:ext cx="5263273" cy="4097575"/>
          </a:xfrm>
          <a:prstGeom prst="rect">
            <a:avLst/>
          </a:prstGeom>
          <a:noFill/>
          <a:ln>
            <a:noFill/>
          </a:ln>
        </p:spPr>
      </p:pic>
      <p:sp>
        <p:nvSpPr>
          <p:cNvPr id="166" name="Google Shape;166;p26"/>
          <p:cNvSpPr txBox="1"/>
          <p:nvPr/>
        </p:nvSpPr>
        <p:spPr>
          <a:xfrm>
            <a:off x="5574354" y="4132463"/>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sp>
        <p:nvSpPr>
          <p:cNvPr id="167" name="Google Shape;167;p26"/>
          <p:cNvSpPr txBox="1"/>
          <p:nvPr/>
        </p:nvSpPr>
        <p:spPr>
          <a:xfrm>
            <a:off x="110369" y="3984135"/>
            <a:ext cx="4238608" cy="410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dirty="0">
                <a:solidFill>
                  <a:schemeClr val="dk1"/>
                </a:solidFill>
                <a:latin typeface="Times New Roman"/>
                <a:ea typeface="Times New Roman"/>
                <a:cs typeface="Times New Roman"/>
                <a:sym typeface="Times New Roman"/>
              </a:rPr>
              <a:t>Now click on Text Negotiate button. </a:t>
            </a:r>
            <a:endParaRPr sz="1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pic>
        <p:nvPicPr>
          <p:cNvPr id="4" name="object 4"/>
          <p:cNvPicPr/>
          <p:nvPr/>
        </p:nvPicPr>
        <p:blipFill>
          <a:blip r:embed="rId4" cstate="print"/>
          <a:stretch>
            <a:fillRect/>
          </a:stretch>
        </p:blipFill>
        <p:spPr>
          <a:xfrm>
            <a:off x="4572000" y="0"/>
            <a:ext cx="4572000" cy="3816156"/>
          </a:xfrm>
          <a:prstGeom prst="rect">
            <a:avLst/>
          </a:prstGeom>
        </p:spPr>
      </p:pic>
      <p:pic>
        <p:nvPicPr>
          <p:cNvPr id="2" name="object 11">
            <a:extLst>
              <a:ext uri="{FF2B5EF4-FFF2-40B4-BE49-F238E27FC236}">
                <a16:creationId xmlns:a16="http://schemas.microsoft.com/office/drawing/2014/main" id="{1766805B-E984-6B07-890B-83783449A8A3}"/>
              </a:ext>
            </a:extLst>
          </p:cNvPr>
          <p:cNvPicPr/>
          <p:nvPr/>
        </p:nvPicPr>
        <p:blipFill>
          <a:blip r:embed="rId5" cstate="print"/>
          <a:srcRect l="-1902" r="31256"/>
          <a:stretch/>
        </p:blipFill>
        <p:spPr>
          <a:xfrm>
            <a:off x="121922" y="0"/>
            <a:ext cx="4450078" cy="3816156"/>
          </a:xfrm>
          <a:prstGeom prst="rect">
            <a:avLst/>
          </a:prstGeom>
        </p:spPr>
      </p:pic>
      <p:cxnSp>
        <p:nvCxnSpPr>
          <p:cNvPr id="5" name="Straight Arrow Connector 4">
            <a:extLst>
              <a:ext uri="{FF2B5EF4-FFF2-40B4-BE49-F238E27FC236}">
                <a16:creationId xmlns:a16="http://schemas.microsoft.com/office/drawing/2014/main" id="{D0E8A6FE-B5A3-94BF-C5D0-C234C68008A5}"/>
              </a:ext>
            </a:extLst>
          </p:cNvPr>
          <p:cNvCxnSpPr/>
          <p:nvPr/>
        </p:nvCxnSpPr>
        <p:spPr>
          <a:xfrm flipV="1">
            <a:off x="3330498" y="1486829"/>
            <a:ext cx="237892" cy="34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Down 5">
            <a:extLst>
              <a:ext uri="{FF2B5EF4-FFF2-40B4-BE49-F238E27FC236}">
                <a16:creationId xmlns:a16="http://schemas.microsoft.com/office/drawing/2014/main" id="{0A0BF817-AF52-979E-7679-163C49734539}"/>
              </a:ext>
            </a:extLst>
          </p:cNvPr>
          <p:cNvSpPr/>
          <p:nvPr/>
        </p:nvSpPr>
        <p:spPr>
          <a:xfrm rot="8271998">
            <a:off x="4143599" y="1375316"/>
            <a:ext cx="145708" cy="7171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ED74D2C3-D2D7-C314-8A73-D3E5F6B88414}"/>
              </a:ext>
            </a:extLst>
          </p:cNvPr>
          <p:cNvSpPr/>
          <p:nvPr/>
        </p:nvSpPr>
        <p:spPr>
          <a:xfrm rot="12983330" flipH="1">
            <a:off x="3275218" y="1452120"/>
            <a:ext cx="142823" cy="7905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9C69F487-6620-BC96-DAA5-008F03DDB6EC}"/>
              </a:ext>
            </a:extLst>
          </p:cNvPr>
          <p:cNvSpPr/>
          <p:nvPr/>
        </p:nvSpPr>
        <p:spPr>
          <a:xfrm rot="1723959">
            <a:off x="5658539" y="2311323"/>
            <a:ext cx="126381" cy="669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C6EAEB3-889B-ABE2-4103-00B125E86390}"/>
              </a:ext>
            </a:extLst>
          </p:cNvPr>
          <p:cNvSpPr txBox="1"/>
          <p:nvPr/>
        </p:nvSpPr>
        <p:spPr>
          <a:xfrm>
            <a:off x="4712104" y="4015944"/>
            <a:ext cx="4238608" cy="523220"/>
          </a:xfrm>
          <a:prstGeom prst="rect">
            <a:avLst/>
          </a:prstGeom>
          <a:noFill/>
        </p:spPr>
        <p:txBody>
          <a:bodyPr wrap="square" rtlCol="0">
            <a:spAutoFit/>
          </a:bodyPr>
          <a:lstStyle/>
          <a:p>
            <a:r>
              <a:rPr lang="en-US" b="1" dirty="0"/>
              <a:t>Click on the "Send Message"</a:t>
            </a:r>
            <a:r>
              <a:rPr lang="en-US" dirty="0"/>
              <a:t> button next to the product you want to negotiate.</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3">
            <a:alphaModFix/>
          </a:blip>
          <a:srcRect t="17498" r="40391"/>
          <a:stretch/>
        </p:blipFill>
        <p:spPr>
          <a:xfrm>
            <a:off x="-18134" y="1020969"/>
            <a:ext cx="5263273" cy="4097575"/>
          </a:xfrm>
          <a:prstGeom prst="rect">
            <a:avLst/>
          </a:prstGeom>
          <a:noFill/>
          <a:ln>
            <a:noFill/>
          </a:ln>
        </p:spPr>
      </p:pic>
      <p:sp>
        <p:nvSpPr>
          <p:cNvPr id="182" name="Google Shape;182;p28"/>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sp>
        <p:nvSpPr>
          <p:cNvPr id="183" name="Google Shape;183;p28"/>
          <p:cNvSpPr txBox="1"/>
          <p:nvPr/>
        </p:nvSpPr>
        <p:spPr>
          <a:xfrm>
            <a:off x="-18134" y="3535680"/>
            <a:ext cx="4277714" cy="1279977"/>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b="1" dirty="0"/>
              <a:t>Click on the ‘Voice Negotiate’ button</a:t>
            </a:r>
            <a:r>
              <a:rPr lang="en-US" sz="1600" dirty="0"/>
              <a:t> to speak with the chatbot using voice commands</a:t>
            </a:r>
            <a:endParaRPr dirty="0">
              <a:latin typeface="Times New Roman"/>
              <a:ea typeface="Times New Roman"/>
              <a:cs typeface="Times New Roman"/>
              <a:sym typeface="Times New Roman"/>
            </a:endParaRPr>
          </a:p>
        </p:txBody>
      </p:sp>
      <p:pic>
        <p:nvPicPr>
          <p:cNvPr id="2" name="object 3">
            <a:extLst>
              <a:ext uri="{FF2B5EF4-FFF2-40B4-BE49-F238E27FC236}">
                <a16:creationId xmlns:a16="http://schemas.microsoft.com/office/drawing/2014/main" id="{47FC3D77-867E-6541-49C0-2FF74FA2D2EA}"/>
              </a:ext>
            </a:extLst>
          </p:cNvPr>
          <p:cNvPicPr/>
          <p:nvPr/>
        </p:nvPicPr>
        <p:blipFill>
          <a:blip r:embed="rId4" cstate="print"/>
          <a:stretch>
            <a:fillRect/>
          </a:stretch>
        </p:blipFill>
        <p:spPr>
          <a:xfrm>
            <a:off x="4751506" y="17353"/>
            <a:ext cx="4376928" cy="3275782"/>
          </a:xfrm>
          <a:prstGeom prst="rect">
            <a:avLst/>
          </a:prstGeom>
        </p:spPr>
      </p:pic>
      <p:pic>
        <p:nvPicPr>
          <p:cNvPr id="3" name="object 2">
            <a:extLst>
              <a:ext uri="{FF2B5EF4-FFF2-40B4-BE49-F238E27FC236}">
                <a16:creationId xmlns:a16="http://schemas.microsoft.com/office/drawing/2014/main" id="{39E2DD72-144E-EDEA-8A7F-AADF8D555DDF}"/>
              </a:ext>
            </a:extLst>
          </p:cNvPr>
          <p:cNvPicPr/>
          <p:nvPr/>
        </p:nvPicPr>
        <p:blipFill>
          <a:blip r:embed="rId5" cstate="print"/>
          <a:stretch>
            <a:fillRect/>
          </a:stretch>
        </p:blipFill>
        <p:spPr>
          <a:xfrm>
            <a:off x="-7931" y="68328"/>
            <a:ext cx="4572000" cy="3275782"/>
          </a:xfrm>
          <a:prstGeom prst="rect">
            <a:avLst/>
          </a:prstGeom>
        </p:spPr>
      </p:pic>
      <p:cxnSp>
        <p:nvCxnSpPr>
          <p:cNvPr id="5" name="Straight Arrow Connector 4">
            <a:extLst>
              <a:ext uri="{FF2B5EF4-FFF2-40B4-BE49-F238E27FC236}">
                <a16:creationId xmlns:a16="http://schemas.microsoft.com/office/drawing/2014/main" id="{3A30632F-3DC9-7414-50A8-FD4F733E039D}"/>
              </a:ext>
            </a:extLst>
          </p:cNvPr>
          <p:cNvCxnSpPr/>
          <p:nvPr/>
        </p:nvCxnSpPr>
        <p:spPr>
          <a:xfrm flipH="1" flipV="1">
            <a:off x="200722" y="713678"/>
            <a:ext cx="148683" cy="208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8A0B1240-7F2D-9B88-122F-393F2DD6CCBE}"/>
              </a:ext>
            </a:extLst>
          </p:cNvPr>
          <p:cNvSpPr/>
          <p:nvPr/>
        </p:nvSpPr>
        <p:spPr>
          <a:xfrm>
            <a:off x="5263273" y="1479395"/>
            <a:ext cx="639439" cy="170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55985058-15BD-CA43-AAA6-E7D3A2FA488E}"/>
              </a:ext>
            </a:extLst>
          </p:cNvPr>
          <p:cNvSpPr/>
          <p:nvPr/>
        </p:nvSpPr>
        <p:spPr>
          <a:xfrm rot="3416123" flipH="1">
            <a:off x="748859" y="2389239"/>
            <a:ext cx="45719" cy="8558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40C0FB7-2F46-7ECB-3CBE-DF4FE8730F50}"/>
              </a:ext>
            </a:extLst>
          </p:cNvPr>
          <p:cNvSpPr txBox="1"/>
          <p:nvPr/>
        </p:nvSpPr>
        <p:spPr>
          <a:xfrm>
            <a:off x="4850720" y="3385090"/>
            <a:ext cx="4277714" cy="954107"/>
          </a:xfrm>
          <a:prstGeom prst="rect">
            <a:avLst/>
          </a:prstGeom>
          <a:noFill/>
        </p:spPr>
        <p:txBody>
          <a:bodyPr wrap="square" rtlCol="0">
            <a:spAutoFit/>
          </a:bodyPr>
          <a:lstStyle/>
          <a:p>
            <a:pPr algn="just"/>
            <a:r>
              <a:rPr lang="en-US" dirty="0"/>
              <a:t>Click on the </a:t>
            </a:r>
            <a:r>
              <a:rPr lang="en-US" b="1" dirty="0"/>
              <a:t>‘View Orders’</a:t>
            </a:r>
            <a:r>
              <a:rPr lang="en-US" dirty="0"/>
              <a:t> button in the top menu to see the list of products you have purchased along with their details like product name, amount, and purchase date</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90" name="Google Shape;190;p29"/>
          <p:cNvSpPr txBox="1"/>
          <p:nvPr/>
        </p:nvSpPr>
        <p:spPr>
          <a:xfrm>
            <a:off x="0" y="919488"/>
            <a:ext cx="9009888" cy="4224012"/>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r>
              <a:rPr lang="en-US" sz="1800" dirty="0">
                <a:latin typeface="Times New Roman"/>
                <a:ea typeface="Times New Roman"/>
                <a:cs typeface="Times New Roman"/>
                <a:sym typeface="Times New Roman"/>
              </a:rPr>
              <a:t>                                        The negotiation on products is a challenging task when it comes to e-commerce systems. We tried a primary chatbot that covers many aspects and cases for negotiation but is not evident to provide the best results.  The chatbot which we created sometimes falls to the price customers ask for though it is always greater than minimum price but may result in loss for seller if it goes the same for many customers. Such situations have to be handled. We used various algorithms such as SVM, KNN but in future there may be some better price prediction algorithms which can be used the ways in which a user can better negotiate with chatbot and get cheaper prices. Such cases should be handled.  </a:t>
            </a:r>
            <a:r>
              <a:rPr lang="en-US" sz="1800" dirty="0" err="1">
                <a:latin typeface="Times New Roman"/>
                <a:ea typeface="Times New Roman"/>
                <a:cs typeface="Times New Roman"/>
                <a:sym typeface="Times New Roman"/>
              </a:rPr>
              <a:t>KBAgent</a:t>
            </a:r>
            <a:r>
              <a:rPr lang="en-US" sz="1800" dirty="0">
                <a:latin typeface="Times New Roman"/>
                <a:ea typeface="Times New Roman"/>
                <a:cs typeface="Times New Roman"/>
                <a:sym typeface="Times New Roman"/>
              </a:rPr>
              <a:t> is considered to be better when it comes to negotiation, this can be added to our application. An example can be Apple’s Siri which has huge knowledge base to provide satisfactory outcomes.</a:t>
            </a:r>
            <a:endParaRPr sz="1800" dirty="0">
              <a:latin typeface="Times New Roman"/>
              <a:ea typeface="Times New Roman"/>
              <a:cs typeface="Times New Roman"/>
              <a:sym typeface="Times New Roman"/>
            </a:endParaRPr>
          </a:p>
        </p:txBody>
      </p:sp>
      <p:sp>
        <p:nvSpPr>
          <p:cNvPr id="191" name="Google Shape;191;p29"/>
          <p:cNvSpPr txBox="1"/>
          <p:nvPr/>
        </p:nvSpPr>
        <p:spPr>
          <a:xfrm>
            <a:off x="301514" y="170775"/>
            <a:ext cx="4017600" cy="5286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00000"/>
              </a:lnSpc>
              <a:spcBef>
                <a:spcPts val="0"/>
              </a:spcBef>
              <a:spcAft>
                <a:spcPts val="0"/>
              </a:spcAft>
              <a:buClr>
                <a:schemeClr val="dk1"/>
              </a:buClr>
              <a:buSzPts val="1900"/>
              <a:buFont typeface="Times New Roman"/>
              <a:buChar char="●"/>
            </a:pPr>
            <a:r>
              <a:rPr lang="en-US" sz="1900" b="1" i="0" u="none" strike="noStrike" cap="none">
                <a:solidFill>
                  <a:schemeClr val="dk1"/>
                </a:solidFill>
                <a:latin typeface="Times New Roman"/>
                <a:ea typeface="Times New Roman"/>
                <a:cs typeface="Times New Roman"/>
                <a:sym typeface="Times New Roman"/>
              </a:rPr>
              <a:t>Conclusion:</a:t>
            </a:r>
            <a:endParaRPr sz="21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0"/>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pic>
        <p:nvPicPr>
          <p:cNvPr id="197" name="Google Shape;197;p30"/>
          <p:cNvPicPr preferRelativeResize="0"/>
          <p:nvPr/>
        </p:nvPicPr>
        <p:blipFill>
          <a:blip r:embed="rId4">
            <a:alphaModFix/>
          </a:blip>
          <a:stretch>
            <a:fillRect/>
          </a:stretch>
        </p:blipFill>
        <p:spPr>
          <a:xfrm>
            <a:off x="2332188" y="1361038"/>
            <a:ext cx="4479625" cy="242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66" name="Google Shape;66;p14"/>
          <p:cNvSpPr txBox="1"/>
          <p:nvPr/>
        </p:nvSpPr>
        <p:spPr>
          <a:xfrm>
            <a:off x="554275" y="474425"/>
            <a:ext cx="4017600" cy="5286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chemeClr val="dk1"/>
              </a:buClr>
              <a:buSzPts val="2200"/>
              <a:buFont typeface="Times New Roman"/>
              <a:buChar char="●"/>
            </a:pPr>
            <a:r>
              <a:rPr lang="en-US" sz="2200" b="1" i="0" u="none" strike="noStrike" cap="none">
                <a:solidFill>
                  <a:schemeClr val="dk1"/>
                </a:solidFill>
                <a:latin typeface="Times New Roman"/>
                <a:ea typeface="Times New Roman"/>
                <a:cs typeface="Times New Roman"/>
                <a:sym typeface="Times New Roman"/>
              </a:rPr>
              <a:t>List of Contents:</a:t>
            </a:r>
            <a:endParaRPr sz="2200" b="1" i="0" u="none" strike="noStrike" cap="none">
              <a:solidFill>
                <a:schemeClr val="dk1"/>
              </a:solidFill>
              <a:latin typeface="Times New Roman"/>
              <a:ea typeface="Times New Roman"/>
              <a:cs typeface="Times New Roman"/>
              <a:sym typeface="Times New Roman"/>
            </a:endParaRPr>
          </a:p>
        </p:txBody>
      </p:sp>
      <p:sp>
        <p:nvSpPr>
          <p:cNvPr id="67" name="Google Shape;67;p14"/>
          <p:cNvSpPr txBox="1"/>
          <p:nvPr/>
        </p:nvSpPr>
        <p:spPr>
          <a:xfrm>
            <a:off x="930050" y="692850"/>
            <a:ext cx="4509300" cy="375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Abstract</a:t>
            </a: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Introduction</a:t>
            </a: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Existing System</a:t>
            </a:r>
            <a:endParaRPr dirty="0"/>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Disadvantages of Existing System</a:t>
            </a: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Proposed System</a:t>
            </a: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Advantages of Proposed System</a:t>
            </a:r>
            <a:endParaRPr dirty="0"/>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System Requirements</a:t>
            </a:r>
            <a:endParaRPr sz="1900" b="0" i="0" u="none" strike="noStrike" cap="none"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dirty="0">
                <a:solidFill>
                  <a:schemeClr val="dk1"/>
                </a:solidFill>
                <a:latin typeface="Times New Roman"/>
                <a:ea typeface="Times New Roman"/>
                <a:cs typeface="Times New Roman"/>
                <a:sym typeface="Times New Roman"/>
              </a:rPr>
              <a:t>Modules</a:t>
            </a:r>
            <a:endParaRPr sz="1900"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dirty="0">
                <a:solidFill>
                  <a:schemeClr val="dk1"/>
                </a:solidFill>
                <a:latin typeface="Times New Roman"/>
                <a:ea typeface="Times New Roman"/>
                <a:cs typeface="Times New Roman"/>
                <a:sym typeface="Times New Roman"/>
              </a:rPr>
              <a:t>Use Case diagram</a:t>
            </a:r>
            <a:endParaRPr sz="1900"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dirty="0">
                <a:solidFill>
                  <a:schemeClr val="dk1"/>
                </a:solidFill>
                <a:latin typeface="Times New Roman"/>
                <a:ea typeface="Times New Roman"/>
                <a:cs typeface="Times New Roman"/>
                <a:sym typeface="Times New Roman"/>
              </a:rPr>
              <a:t>Sample screens</a:t>
            </a:r>
            <a:endParaRPr sz="1900" dirty="0">
              <a:solidFill>
                <a:schemeClr val="dk1"/>
              </a:solidFill>
              <a:latin typeface="Times New Roman"/>
              <a:ea typeface="Times New Roman"/>
              <a:cs typeface="Times New Roman"/>
              <a:sym typeface="Times New Roman"/>
            </a:endParaRPr>
          </a:p>
          <a:p>
            <a:pPr marL="457200" marR="0" lvl="0" indent="-349250" algn="l" rtl="0">
              <a:lnSpc>
                <a:spcPct val="100000"/>
              </a:lnSpc>
              <a:spcBef>
                <a:spcPts val="0"/>
              </a:spcBef>
              <a:spcAft>
                <a:spcPts val="0"/>
              </a:spcAft>
              <a:buClr>
                <a:schemeClr val="dk1"/>
              </a:buClr>
              <a:buSzPts val="1900"/>
              <a:buFont typeface="Times New Roman"/>
              <a:buChar char="❖"/>
            </a:pPr>
            <a:r>
              <a:rPr lang="en-US" sz="1900" b="0" i="0" u="none" strike="noStrike" cap="none" dirty="0">
                <a:solidFill>
                  <a:schemeClr val="dk1"/>
                </a:solidFill>
                <a:latin typeface="Times New Roman"/>
                <a:ea typeface="Times New Roman"/>
                <a:cs typeface="Times New Roman"/>
                <a:sym typeface="Times New Roman"/>
              </a:rPr>
              <a:t>Conclusion</a:t>
            </a:r>
            <a:endParaRPr sz="1900" b="0" i="0" u="none" strike="noStrike" cap="none" dirty="0">
              <a:solidFill>
                <a:schemeClr val="dk1"/>
              </a:solidFill>
              <a:latin typeface="Times New Roman"/>
              <a:ea typeface="Times New Roman"/>
              <a:cs typeface="Times New Roman"/>
              <a:sym typeface="Times New Roman"/>
            </a:endParaRPr>
          </a:p>
        </p:txBody>
      </p:sp>
      <p:sp>
        <p:nvSpPr>
          <p:cNvPr id="69" name="Google Shape;69;p14"/>
          <p:cNvSpPr/>
          <p:nvPr/>
        </p:nvSpPr>
        <p:spPr>
          <a:xfrm rot="-5400000">
            <a:off x="7285750" y="2487950"/>
            <a:ext cx="1337100" cy="1991700"/>
          </a:xfrm>
          <a:prstGeom prst="rtTriangl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chemeClr val="lt1"/>
              </a:highlight>
              <a:latin typeface="Arial"/>
              <a:ea typeface="Arial"/>
              <a:cs typeface="Arial"/>
              <a:sym typeface="Arial"/>
            </a:endParaRPr>
          </a:p>
        </p:txBody>
      </p:sp>
      <p:pic>
        <p:nvPicPr>
          <p:cNvPr id="2050" name="Picture 2" descr="THE IMPORTANCE OF CHATBOTS IN E-COMMERCE WORLD">
            <a:extLst>
              <a:ext uri="{FF2B5EF4-FFF2-40B4-BE49-F238E27FC236}">
                <a16:creationId xmlns:a16="http://schemas.microsoft.com/office/drawing/2014/main" id="{062A3E0F-8705-A0F2-C15D-F765CF6A06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66" r="31001"/>
          <a:stretch/>
        </p:blipFill>
        <p:spPr bwMode="auto">
          <a:xfrm>
            <a:off x="5108774" y="215812"/>
            <a:ext cx="3699352" cy="3813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75" name="Google Shape;75;p15"/>
          <p:cNvSpPr txBox="1"/>
          <p:nvPr/>
        </p:nvSpPr>
        <p:spPr>
          <a:xfrm>
            <a:off x="197435" y="219849"/>
            <a:ext cx="4017600" cy="5286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Times New Roman"/>
              <a:buChar char="●"/>
            </a:pPr>
            <a:r>
              <a:rPr lang="en-US" sz="2100" b="1" i="0" u="none" strike="noStrike" cap="none">
                <a:solidFill>
                  <a:schemeClr val="dk1"/>
                </a:solidFill>
                <a:latin typeface="Times New Roman"/>
                <a:ea typeface="Times New Roman"/>
                <a:cs typeface="Times New Roman"/>
                <a:sym typeface="Times New Roman"/>
              </a:rPr>
              <a:t>Abstract:</a:t>
            </a:r>
            <a:endParaRPr sz="2100" b="1" i="0" u="none" strike="noStrike" cap="none">
              <a:solidFill>
                <a:schemeClr val="dk1"/>
              </a:solidFill>
              <a:latin typeface="Times New Roman"/>
              <a:ea typeface="Times New Roman"/>
              <a:cs typeface="Times New Roman"/>
              <a:sym typeface="Times New Roman"/>
            </a:endParaRPr>
          </a:p>
        </p:txBody>
      </p:sp>
      <p:sp>
        <p:nvSpPr>
          <p:cNvPr id="76" name="Google Shape;76;p15"/>
          <p:cNvSpPr txBox="1"/>
          <p:nvPr/>
        </p:nvSpPr>
        <p:spPr>
          <a:xfrm>
            <a:off x="752474" y="804250"/>
            <a:ext cx="8025765" cy="4248600"/>
          </a:xfrm>
          <a:prstGeom prst="rect">
            <a:avLst/>
          </a:prstGeom>
          <a:noFill/>
          <a:ln>
            <a:noFill/>
          </a:ln>
        </p:spPr>
        <p:txBody>
          <a:bodyPr spcFirstLastPara="1" wrap="square" lIns="91425" tIns="91425" rIns="91425" bIns="91425" anchor="t" anchorCtr="0">
            <a:noAutofit/>
          </a:bodyPr>
          <a:lstStyle/>
          <a:p>
            <a:pPr algn="just"/>
            <a:r>
              <a:rPr lang="en-US" sz="1800" dirty="0"/>
              <a:t>Artificial intelligence (AI) has been used to develop and advance numerous fields and industries, including finance, healthcare, education, transportation and more. However, in the business negotiation field, such as bargain, the AI has not yet exerted its power. In order to explore the application of AI into business negotiation, we have built an intelligent robot that can help customers that lack negotiation skills when bargaining in their shopping sceneries. This bot can make decision by itself via price prediction function implemented by machine learning algorithms and the tool of decision tree. As a result, our bot has got a positive performance during a used car trade. Although the algorithm of the project is relatively simple, its main contribution is to show the potential application of AI in the business negotiation. We believe that it can provide ideas and directions for the future development of business negotiation robot</a:t>
            </a:r>
            <a:endParaRPr sz="18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t="17498" r="40391"/>
          <a:stretch/>
        </p:blipFill>
        <p:spPr>
          <a:xfrm>
            <a:off x="0" y="1045925"/>
            <a:ext cx="8903649" cy="4097575"/>
          </a:xfrm>
          <a:prstGeom prst="rect">
            <a:avLst/>
          </a:prstGeom>
          <a:noFill/>
          <a:ln>
            <a:noFill/>
          </a:ln>
        </p:spPr>
      </p:pic>
      <p:sp>
        <p:nvSpPr>
          <p:cNvPr id="82" name="Google Shape;82;p16"/>
          <p:cNvSpPr txBox="1"/>
          <p:nvPr/>
        </p:nvSpPr>
        <p:spPr>
          <a:xfrm>
            <a:off x="331987" y="105233"/>
            <a:ext cx="4017600" cy="5286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Times New Roman"/>
              <a:buChar char="●"/>
            </a:pPr>
            <a:r>
              <a:rPr lang="en-US" sz="2100" b="1" i="0" u="none" strike="noStrike" cap="none">
                <a:solidFill>
                  <a:schemeClr val="dk1"/>
                </a:solidFill>
                <a:latin typeface="Times New Roman"/>
                <a:ea typeface="Times New Roman"/>
                <a:cs typeface="Times New Roman"/>
                <a:sym typeface="Times New Roman"/>
              </a:rPr>
              <a:t>Introduction:</a:t>
            </a:r>
            <a:endParaRPr sz="2100" b="1" i="0" u="none" strike="noStrike" cap="none">
              <a:solidFill>
                <a:schemeClr val="dk1"/>
              </a:solidFill>
              <a:latin typeface="Times New Roman"/>
              <a:ea typeface="Times New Roman"/>
              <a:cs typeface="Times New Roman"/>
              <a:sym typeface="Times New Roman"/>
            </a:endParaRPr>
          </a:p>
        </p:txBody>
      </p:sp>
      <p:sp>
        <p:nvSpPr>
          <p:cNvPr id="83" name="Google Shape;83;p16"/>
          <p:cNvSpPr txBox="1"/>
          <p:nvPr/>
        </p:nvSpPr>
        <p:spPr>
          <a:xfrm>
            <a:off x="502375" y="633825"/>
            <a:ext cx="8170800" cy="43446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r>
              <a:rPr lang="en-US" sz="1800" dirty="0">
                <a:latin typeface="Times New Roman"/>
                <a:ea typeface="Times New Roman"/>
                <a:cs typeface="Times New Roman"/>
                <a:sym typeface="Times New Roman"/>
              </a:rPr>
              <a:t>E-commerce websites today apply various AI techniques to determine most liked products or most sold products which eventually are calculated to provide an effortless search for customers shopping on their website. But at times when the best products are sold at high prices, customers have to compromise on their product. There are also some other problems that customers may face on low-cost products. These problems can be eliminated by giving them an opportunity to negotiate on the products. Negotiation is a combination of both linguistic and reasoning problems. Negotiation is the process of exchanging the highest likelihood of satisfying the needs of both parties [3]. The first party i.e. product seller will provide a minimum price along with the product data that he/she can afford to sell the product at. This price and the product price before negotiation (original price) are the limits for our algorithm</a:t>
            </a:r>
            <a:endParaRPr sz="1800" dirty="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t="17498" r="40391"/>
          <a:stretch/>
        </p:blipFill>
        <p:spPr>
          <a:xfrm>
            <a:off x="0" y="714931"/>
            <a:ext cx="5263273" cy="4428569"/>
          </a:xfrm>
          <a:prstGeom prst="rect">
            <a:avLst/>
          </a:prstGeom>
          <a:noFill/>
          <a:ln>
            <a:noFill/>
          </a:ln>
        </p:spPr>
      </p:pic>
      <p:sp>
        <p:nvSpPr>
          <p:cNvPr id="89" name="Google Shape;89;p17"/>
          <p:cNvSpPr txBox="1"/>
          <p:nvPr/>
        </p:nvSpPr>
        <p:spPr>
          <a:xfrm>
            <a:off x="0" y="105191"/>
            <a:ext cx="4017600" cy="8181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dk1"/>
              </a:buClr>
              <a:buSzPts val="2100"/>
              <a:buFont typeface="Times New Roman"/>
              <a:buChar char="●"/>
            </a:pPr>
            <a:r>
              <a:rPr lang="en-US" sz="2400" b="1" i="0" u="none" strike="noStrike" cap="none" dirty="0">
                <a:solidFill>
                  <a:schemeClr val="dk1"/>
                </a:solidFill>
                <a:latin typeface="Times New Roman"/>
                <a:ea typeface="Times New Roman"/>
                <a:cs typeface="Times New Roman"/>
                <a:sym typeface="Times New Roman"/>
              </a:rPr>
              <a:t>Existing Model</a:t>
            </a:r>
            <a:endParaRPr sz="2400" b="1" i="0" u="none" strike="noStrike" cap="none" dirty="0">
              <a:solidFill>
                <a:schemeClr val="dk1"/>
              </a:solidFill>
              <a:latin typeface="Times New Roman"/>
              <a:ea typeface="Times New Roman"/>
              <a:cs typeface="Times New Roman"/>
              <a:sym typeface="Times New Roman"/>
            </a:endParaRPr>
          </a:p>
        </p:txBody>
      </p:sp>
      <p:sp>
        <p:nvSpPr>
          <p:cNvPr id="90" name="Google Shape;90;p17"/>
          <p:cNvSpPr txBox="1"/>
          <p:nvPr/>
        </p:nvSpPr>
        <p:spPr>
          <a:xfrm>
            <a:off x="702600" y="171646"/>
            <a:ext cx="7738800" cy="402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C0C0C"/>
              </a:buClr>
              <a:buSzPts val="1800"/>
              <a:buFont typeface="Arial"/>
              <a:buNone/>
            </a:pPr>
            <a:endParaRPr lang="en-IN" sz="1800" dirty="0">
              <a:latin typeface="Times New Roman"/>
              <a:ea typeface="Times New Roman"/>
              <a:cs typeface="Times New Roman"/>
              <a:sym typeface="Times New Roman"/>
            </a:endParaRPr>
          </a:p>
          <a:p>
            <a:pPr marL="0" lvl="0" indent="0" algn="just" rtl="0">
              <a:spcBef>
                <a:spcPts val="0"/>
              </a:spcBef>
              <a:spcAft>
                <a:spcPts val="0"/>
              </a:spcAft>
              <a:buClr>
                <a:srgbClr val="0C0C0C"/>
              </a:buClr>
              <a:buSzPts val="1800"/>
              <a:buFont typeface="Arial"/>
              <a:buNone/>
            </a:pPr>
            <a:endParaRPr sz="1800" dirty="0">
              <a:latin typeface="Times New Roman"/>
              <a:ea typeface="Times New Roman"/>
              <a:cs typeface="Times New Roman"/>
              <a:sym typeface="Times New Roman"/>
            </a:endParaRPr>
          </a:p>
        </p:txBody>
      </p:sp>
      <p:sp>
        <p:nvSpPr>
          <p:cNvPr id="9" name="Rectangle 8">
            <a:extLst>
              <a:ext uri="{FF2B5EF4-FFF2-40B4-BE49-F238E27FC236}">
                <a16:creationId xmlns:a16="http://schemas.microsoft.com/office/drawing/2014/main" id="{C4A66BBE-F6F8-ACDE-A388-0A9C17C3AD68}"/>
              </a:ext>
            </a:extLst>
          </p:cNvPr>
          <p:cNvSpPr>
            <a:spLocks noChangeArrowheads="1"/>
          </p:cNvSpPr>
          <p:nvPr/>
        </p:nvSpPr>
        <p:spPr bwMode="auto">
          <a:xfrm>
            <a:off x="740664" y="1344165"/>
            <a:ext cx="814832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Consumer behavior</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means studying how people choose, buy, use, or throw away products and services to meet their needs and wants. Many companies try to understand this behavior to improve customer satisfaction and increase profits. In 2017, Facebook's AI research team (FAIR), along with Georgia Tech, trained bots using over 5000 negotiation examples. At first, the bots were too easy to compromise when trained like humans. Later, when trained using belief analysis, the bots often gave false replies. One popular algorithm used for this task is </a:t>
            </a:r>
            <a:r>
              <a:rPr kumimoji="0" lang="en-US" altLang="en-US" sz="2000" b="1" i="0" u="none" strike="noStrike" cap="none" normalizeH="0" baseline="0" dirty="0">
                <a:ln>
                  <a:noFill/>
                </a:ln>
                <a:solidFill>
                  <a:schemeClr val="tx1"/>
                </a:solidFill>
                <a:effectLst/>
                <a:latin typeface="Arial" panose="020B0604020202020204" pitchFamily="34" charset="0"/>
              </a:rPr>
              <a:t>SVM (Support Vector Machine)</a:t>
            </a:r>
            <a:r>
              <a:rPr kumimoji="0" lang="en-US" altLang="en-US" sz="2000" b="0" i="0" u="none" strike="noStrike" cap="none" normalizeH="0" baseline="0" dirty="0">
                <a:ln>
                  <a:noFill/>
                </a:ln>
                <a:solidFill>
                  <a:schemeClr val="tx1"/>
                </a:solidFill>
                <a:effectLst/>
                <a:latin typeface="Arial" panose="020B0604020202020204" pitchFamily="34" charset="0"/>
              </a:rPr>
              <a:t>, which handles complex data and helps make better predictions.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96" name="Google Shape;96;p18"/>
          <p:cNvSpPr txBox="1"/>
          <p:nvPr/>
        </p:nvSpPr>
        <p:spPr>
          <a:xfrm>
            <a:off x="908875" y="789575"/>
            <a:ext cx="5563200" cy="4258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endParaRPr sz="1600" dirty="0"/>
          </a:p>
        </p:txBody>
      </p:sp>
      <p:sp>
        <p:nvSpPr>
          <p:cNvPr id="97" name="Google Shape;97;p18"/>
          <p:cNvSpPr txBox="1"/>
          <p:nvPr/>
        </p:nvSpPr>
        <p:spPr>
          <a:xfrm>
            <a:off x="412668" y="260973"/>
            <a:ext cx="5370600" cy="5286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00000"/>
              </a:lnSpc>
              <a:spcBef>
                <a:spcPts val="0"/>
              </a:spcBef>
              <a:spcAft>
                <a:spcPts val="0"/>
              </a:spcAft>
              <a:buClr>
                <a:schemeClr val="dk1"/>
              </a:buClr>
              <a:buSzPts val="1900"/>
              <a:buFont typeface="Times New Roman"/>
              <a:buChar char="●"/>
            </a:pPr>
            <a:r>
              <a:rPr lang="en-US" sz="1900" b="1" i="0" u="none" strike="noStrike" cap="none">
                <a:solidFill>
                  <a:schemeClr val="dk1"/>
                </a:solidFill>
                <a:latin typeface="Times New Roman"/>
                <a:ea typeface="Times New Roman"/>
                <a:cs typeface="Times New Roman"/>
                <a:sym typeface="Times New Roman"/>
              </a:rPr>
              <a:t>Disadvantages of Existing System:</a:t>
            </a:r>
            <a:endParaRPr sz="2100" b="1" i="0" u="none" strike="noStrike" cap="none">
              <a:solidFill>
                <a:schemeClr val="dk1"/>
              </a:solidFill>
              <a:latin typeface="Times New Roman"/>
              <a:ea typeface="Times New Roman"/>
              <a:cs typeface="Times New Roman"/>
              <a:sym typeface="Times New Roman"/>
            </a:endParaRPr>
          </a:p>
        </p:txBody>
      </p:sp>
      <p:sp>
        <p:nvSpPr>
          <p:cNvPr id="98" name="Google Shape;98;p18"/>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pic>
        <p:nvPicPr>
          <p:cNvPr id="99" name="Google Shape;99;p18"/>
          <p:cNvPicPr preferRelativeResize="0"/>
          <p:nvPr/>
        </p:nvPicPr>
        <p:blipFill>
          <a:blip r:embed="rId4">
            <a:alphaModFix/>
          </a:blip>
          <a:stretch>
            <a:fillRect/>
          </a:stretch>
        </p:blipFill>
        <p:spPr>
          <a:xfrm>
            <a:off x="6386750" y="1229375"/>
            <a:ext cx="2712901" cy="2348351"/>
          </a:xfrm>
          <a:prstGeom prst="rect">
            <a:avLst/>
          </a:prstGeom>
          <a:noFill/>
          <a:ln>
            <a:noFill/>
          </a:ln>
        </p:spPr>
      </p:pic>
      <p:sp>
        <p:nvSpPr>
          <p:cNvPr id="3" name="Rectangle 2">
            <a:extLst>
              <a:ext uri="{FF2B5EF4-FFF2-40B4-BE49-F238E27FC236}">
                <a16:creationId xmlns:a16="http://schemas.microsoft.com/office/drawing/2014/main" id="{968179DA-9732-FFF3-DB0F-33760862F90A}"/>
              </a:ext>
            </a:extLst>
          </p:cNvPr>
          <p:cNvSpPr>
            <a:spLocks noChangeArrowheads="1"/>
          </p:cNvSpPr>
          <p:nvPr/>
        </p:nvSpPr>
        <p:spPr bwMode="auto">
          <a:xfrm>
            <a:off x="830440" y="694450"/>
            <a:ext cx="6357831" cy="307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Low accuracy in predicting the right price.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Less efficiency in handling real-time user interactions.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No option for customers to negotiate prices.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Fails to adapt to new trends or missing data.</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Fixed pricing causes users to leave without buying.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9"/>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05" name="Google Shape;105;p19"/>
          <p:cNvSpPr txBox="1"/>
          <p:nvPr/>
        </p:nvSpPr>
        <p:spPr>
          <a:xfrm>
            <a:off x="554275" y="251325"/>
            <a:ext cx="5390100" cy="528600"/>
          </a:xfrm>
          <a:prstGeom prst="rect">
            <a:avLst/>
          </a:prstGeom>
          <a:noFill/>
          <a:ln>
            <a:noFill/>
          </a:ln>
        </p:spPr>
        <p:txBody>
          <a:bodyPr spcFirstLastPara="1" wrap="square" lIns="91425" tIns="91425" rIns="91425" bIns="91425" anchor="t" anchorCtr="0">
            <a:noAutofit/>
          </a:bodyPr>
          <a:lstStyle/>
          <a:p>
            <a:pPr marL="95250" marR="0" lvl="0" indent="0" algn="l" rtl="0">
              <a:lnSpc>
                <a:spcPct val="100000"/>
              </a:lnSpc>
              <a:spcBef>
                <a:spcPts val="0"/>
              </a:spcBef>
              <a:spcAft>
                <a:spcPts val="0"/>
              </a:spcAft>
              <a:buNone/>
            </a:pPr>
            <a:endParaRPr sz="2100" b="1" i="0" u="none" strike="noStrike" cap="none">
              <a:solidFill>
                <a:schemeClr val="dk1"/>
              </a:solidFill>
              <a:latin typeface="Times New Roman"/>
              <a:ea typeface="Times New Roman"/>
              <a:cs typeface="Times New Roman"/>
              <a:sym typeface="Times New Roman"/>
            </a:endParaRPr>
          </a:p>
        </p:txBody>
      </p:sp>
      <p:sp>
        <p:nvSpPr>
          <p:cNvPr id="106" name="Google Shape;106;p19"/>
          <p:cNvSpPr txBox="1"/>
          <p:nvPr/>
        </p:nvSpPr>
        <p:spPr>
          <a:xfrm>
            <a:off x="463220" y="556605"/>
            <a:ext cx="7738800" cy="651600"/>
          </a:xfrm>
          <a:prstGeom prst="rect">
            <a:avLst/>
          </a:prstGeom>
          <a:noFill/>
          <a:ln>
            <a:noFill/>
          </a:ln>
        </p:spPr>
        <p:txBody>
          <a:bodyPr spcFirstLastPara="1" wrap="square" lIns="91425" tIns="91425" rIns="91425" bIns="91425" anchor="t" anchorCtr="0">
            <a:noAutofit/>
          </a:bodyPr>
          <a:lstStyle/>
          <a:p>
            <a:pPr marL="133350" marR="0" lvl="0" indent="0" algn="l" rtl="0">
              <a:lnSpc>
                <a:spcPct val="100000"/>
              </a:lnSpc>
              <a:spcBef>
                <a:spcPts val="0"/>
              </a:spcBef>
              <a:spcAft>
                <a:spcPts val="0"/>
              </a:spcAft>
              <a:buNone/>
            </a:pPr>
            <a:endParaRPr sz="1600" b="0" i="0" u="none" strike="noStrike" cap="none">
              <a:solidFill>
                <a:schemeClr val="dk1"/>
              </a:solidFill>
              <a:latin typeface="Times New Roman"/>
              <a:ea typeface="Times New Roman"/>
              <a:cs typeface="Times New Roman"/>
              <a:sym typeface="Times New Roman"/>
            </a:endParaRPr>
          </a:p>
        </p:txBody>
      </p:sp>
      <p:sp>
        <p:nvSpPr>
          <p:cNvPr id="107" name="Google Shape;107;p19"/>
          <p:cNvSpPr txBox="1"/>
          <p:nvPr/>
        </p:nvSpPr>
        <p:spPr>
          <a:xfrm>
            <a:off x="416688" y="312775"/>
            <a:ext cx="5390100" cy="5286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Times New Roman"/>
              <a:buChar char="●"/>
            </a:pPr>
            <a:r>
              <a:rPr lang="en-US" sz="1900" b="1" i="0" u="none" strike="noStrike" cap="none">
                <a:solidFill>
                  <a:schemeClr val="dk1"/>
                </a:solidFill>
                <a:latin typeface="Times New Roman"/>
                <a:ea typeface="Times New Roman"/>
                <a:cs typeface="Times New Roman"/>
                <a:sym typeface="Times New Roman"/>
              </a:rPr>
              <a:t>Proposed System:</a:t>
            </a:r>
            <a:endParaRPr sz="2100" b="1" i="0" u="none" strike="noStrike" cap="none">
              <a:solidFill>
                <a:schemeClr val="dk1"/>
              </a:solidFill>
              <a:latin typeface="Times New Roman"/>
              <a:ea typeface="Times New Roman"/>
              <a:cs typeface="Times New Roman"/>
              <a:sym typeface="Times New Roman"/>
            </a:endParaRPr>
          </a:p>
        </p:txBody>
      </p:sp>
      <p:sp>
        <p:nvSpPr>
          <p:cNvPr id="108" name="Google Shape;108;p19"/>
          <p:cNvSpPr txBox="1"/>
          <p:nvPr/>
        </p:nvSpPr>
        <p:spPr>
          <a:xfrm>
            <a:off x="826896" y="896769"/>
            <a:ext cx="7738800" cy="399540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latin typeface="Times New Roman"/>
                <a:ea typeface="Times New Roman"/>
                <a:cs typeface="Times New Roman"/>
                <a:sym typeface="Times New Roman"/>
              </a:rPr>
              <a:t>The dataset of e-commerce items containing the price of products and their minimum prices </a:t>
            </a:r>
            <a:r>
              <a:rPr lang="en-US" sz="1800" dirty="0" err="1">
                <a:latin typeface="Times New Roman"/>
                <a:ea typeface="Times New Roman"/>
                <a:cs typeface="Times New Roman"/>
                <a:sym typeface="Times New Roman"/>
              </a:rPr>
              <a:t>i.e</a:t>
            </a:r>
            <a:r>
              <a:rPr lang="en-US" sz="1800" dirty="0">
                <a:latin typeface="Times New Roman"/>
                <a:ea typeface="Times New Roman"/>
                <a:cs typeface="Times New Roman"/>
                <a:sym typeface="Times New Roman"/>
              </a:rPr>
              <a:t> min price which will be used for negotiating. The website for demonstrating the working is made upon HTML, CSS, JavaScript for front end while the backend uses Flask. Database is made by MariaDB. In an E-commerce website the customers select the product(s) that they wish to buy, then they proceed with ordering the product(s). On our website we have added the chatbot where they purchase the product by placing a button to negotiate. The offer price will be then stored when they are satisfied. They can select whether they want to buy that product or add the product to cart and see for another product(s). Customers judge the products on E-commerce websites by various factors such as ratings, price, reviews, etc. But for some customers, price plays a crucial role in the decision for purchasing a product</a:t>
            </a:r>
            <a:endParaRPr sz="1800" dirty="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t="17498" r="40391"/>
          <a:stretch/>
        </p:blipFill>
        <p:spPr>
          <a:xfrm>
            <a:off x="0" y="1045925"/>
            <a:ext cx="5263273" cy="4097575"/>
          </a:xfrm>
          <a:prstGeom prst="rect">
            <a:avLst/>
          </a:prstGeom>
          <a:noFill/>
          <a:ln>
            <a:noFill/>
          </a:ln>
        </p:spPr>
      </p:pic>
      <p:sp>
        <p:nvSpPr>
          <p:cNvPr id="114" name="Google Shape;114;p20"/>
          <p:cNvSpPr txBox="1"/>
          <p:nvPr/>
        </p:nvSpPr>
        <p:spPr>
          <a:xfrm>
            <a:off x="93358" y="72905"/>
            <a:ext cx="5390100" cy="5286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00000"/>
              </a:lnSpc>
              <a:spcBef>
                <a:spcPts val="0"/>
              </a:spcBef>
              <a:spcAft>
                <a:spcPts val="0"/>
              </a:spcAft>
              <a:buClr>
                <a:schemeClr val="dk1"/>
              </a:buClr>
              <a:buSzPts val="1900"/>
              <a:buFont typeface="Times New Roman"/>
              <a:buChar char="●"/>
            </a:pPr>
            <a:r>
              <a:rPr lang="en-US" sz="1900" b="1" i="0" u="none" strike="noStrike" cap="none">
                <a:solidFill>
                  <a:schemeClr val="dk1"/>
                </a:solidFill>
                <a:latin typeface="Times New Roman"/>
                <a:ea typeface="Times New Roman"/>
                <a:cs typeface="Times New Roman"/>
                <a:sym typeface="Times New Roman"/>
              </a:rPr>
              <a:t>Advantages of Proposed System</a:t>
            </a:r>
            <a:endParaRPr sz="1900" b="1"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Times New Roman"/>
              <a:ea typeface="Times New Roman"/>
              <a:cs typeface="Times New Roman"/>
              <a:sym typeface="Times New Roman"/>
            </a:endParaRPr>
          </a:p>
        </p:txBody>
      </p:sp>
      <p:pic>
        <p:nvPicPr>
          <p:cNvPr id="115" name="Google Shape;115;p20"/>
          <p:cNvPicPr preferRelativeResize="0"/>
          <p:nvPr/>
        </p:nvPicPr>
        <p:blipFill rotWithShape="1">
          <a:blip r:embed="rId4">
            <a:alphaModFix/>
          </a:blip>
          <a:srcRect l="17703" t="11910" r="21417" b="49178"/>
          <a:stretch/>
        </p:blipFill>
        <p:spPr>
          <a:xfrm>
            <a:off x="5614650" y="3544575"/>
            <a:ext cx="3125900" cy="1598925"/>
          </a:xfrm>
          <a:prstGeom prst="rect">
            <a:avLst/>
          </a:prstGeom>
          <a:noFill/>
          <a:ln>
            <a:noFill/>
          </a:ln>
        </p:spPr>
      </p:pic>
      <p:sp>
        <p:nvSpPr>
          <p:cNvPr id="116" name="Google Shape;116;p20"/>
          <p:cNvSpPr txBox="1"/>
          <p:nvPr/>
        </p:nvSpPr>
        <p:spPr>
          <a:xfrm>
            <a:off x="702600" y="559125"/>
            <a:ext cx="7626600" cy="4584300"/>
          </a:xfrm>
          <a:prstGeom prst="rect">
            <a:avLst/>
          </a:prstGeom>
          <a:noFill/>
          <a:ln>
            <a:noFill/>
          </a:ln>
        </p:spPr>
        <p:txBody>
          <a:bodyPr spcFirstLastPara="1" wrap="square" lIns="91425" tIns="91425" rIns="91425" bIns="91425" anchor="t" anchorCtr="0">
            <a:noAutofit/>
          </a:bodyPr>
          <a:lstStyle/>
          <a:p>
            <a:pPr marL="457200" marR="0" lvl="0" indent="-342900" algn="just" rtl="0">
              <a:lnSpc>
                <a:spcPct val="100000"/>
              </a:lnSpc>
              <a:spcBef>
                <a:spcPts val="1200"/>
              </a:spcBef>
              <a:spcAft>
                <a:spcPts val="0"/>
              </a:spcAft>
              <a:buClr>
                <a:schemeClr val="dk1"/>
              </a:buClr>
              <a:buSzPts val="1800"/>
              <a:buFont typeface="Times New Roman"/>
              <a:buChar char="➢"/>
            </a:pPr>
            <a:r>
              <a:rPr lang="en-US" sz="2000" dirty="0"/>
              <a:t>Offers dynamic pricing through real-time negotiation.</a:t>
            </a:r>
          </a:p>
          <a:p>
            <a:pPr marL="457200" marR="0" lvl="0" indent="-342900" algn="just" rtl="0">
              <a:lnSpc>
                <a:spcPct val="100000"/>
              </a:lnSpc>
              <a:spcBef>
                <a:spcPts val="1200"/>
              </a:spcBef>
              <a:spcAft>
                <a:spcPts val="0"/>
              </a:spcAft>
              <a:buClr>
                <a:schemeClr val="dk1"/>
              </a:buClr>
              <a:buSzPts val="1800"/>
              <a:buFont typeface="Times New Roman"/>
              <a:buChar char="➢"/>
            </a:pPr>
            <a:r>
              <a:rPr lang="en-US" sz="2000" dirty="0"/>
              <a:t> Increases customer satisfaction by making products more affordable.</a:t>
            </a:r>
          </a:p>
          <a:p>
            <a:pPr marL="457200" marR="0" lvl="0" indent="-342900" algn="just" rtl="0">
              <a:lnSpc>
                <a:spcPct val="100000"/>
              </a:lnSpc>
              <a:spcBef>
                <a:spcPts val="1200"/>
              </a:spcBef>
              <a:spcAft>
                <a:spcPts val="0"/>
              </a:spcAft>
              <a:buClr>
                <a:schemeClr val="dk1"/>
              </a:buClr>
              <a:buSzPts val="1800"/>
              <a:buFont typeface="Times New Roman"/>
              <a:buChar char="➢"/>
            </a:pPr>
            <a:r>
              <a:rPr lang="en-US" sz="2000" dirty="0"/>
              <a:t> Integrates both text and voice interfaces for accessibility.</a:t>
            </a:r>
          </a:p>
          <a:p>
            <a:pPr marL="457200" marR="0" lvl="0" indent="-342900" algn="just" rtl="0">
              <a:lnSpc>
                <a:spcPct val="100000"/>
              </a:lnSpc>
              <a:spcBef>
                <a:spcPts val="1200"/>
              </a:spcBef>
              <a:spcAft>
                <a:spcPts val="0"/>
              </a:spcAft>
              <a:buClr>
                <a:schemeClr val="dk1"/>
              </a:buClr>
              <a:buSzPts val="1800"/>
              <a:buFont typeface="Times New Roman"/>
              <a:buChar char="➢"/>
            </a:pPr>
            <a:r>
              <a:rPr lang="en-US" sz="2000" dirty="0"/>
              <a:t>Achieves higher accuracy and efficiency by combining multiple AI models. </a:t>
            </a:r>
          </a:p>
          <a:p>
            <a:pPr marL="457200" marR="0" lvl="0" indent="-342900" algn="just" rtl="0">
              <a:lnSpc>
                <a:spcPct val="100000"/>
              </a:lnSpc>
              <a:spcBef>
                <a:spcPts val="1200"/>
              </a:spcBef>
              <a:spcAft>
                <a:spcPts val="0"/>
              </a:spcAft>
              <a:buClr>
                <a:schemeClr val="dk1"/>
              </a:buClr>
              <a:buSzPts val="1800"/>
              <a:buFont typeface="Times New Roman"/>
              <a:buChar char="➢"/>
            </a:pPr>
            <a:r>
              <a:rPr lang="en-US" sz="2000" dirty="0"/>
              <a:t> Uses sentiment analysis for better understanding of customer feedback</a:t>
            </a:r>
          </a:p>
          <a:p>
            <a:pPr marL="457200" marR="0" lvl="0" indent="-342900" algn="just" rtl="0">
              <a:lnSpc>
                <a:spcPct val="100000"/>
              </a:lnSpc>
              <a:spcBef>
                <a:spcPts val="1200"/>
              </a:spcBef>
              <a:spcAft>
                <a:spcPts val="0"/>
              </a:spcAft>
              <a:buClr>
                <a:schemeClr val="dk1"/>
              </a:buClr>
              <a:buSzPts val="1800"/>
              <a:buFont typeface="Times New Roman"/>
              <a:buChar char="➢"/>
            </a:pPr>
            <a:endParaRPr sz="16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t="17498" r="40391"/>
          <a:stretch/>
        </p:blipFill>
        <p:spPr>
          <a:xfrm>
            <a:off x="0" y="1045925"/>
            <a:ext cx="5263273" cy="4157977"/>
          </a:xfrm>
          <a:prstGeom prst="rect">
            <a:avLst/>
          </a:prstGeom>
          <a:noFill/>
          <a:ln>
            <a:noFill/>
          </a:ln>
        </p:spPr>
      </p:pic>
      <p:sp>
        <p:nvSpPr>
          <p:cNvPr id="122" name="Google Shape;122;p21"/>
          <p:cNvSpPr txBox="1"/>
          <p:nvPr/>
        </p:nvSpPr>
        <p:spPr>
          <a:xfrm>
            <a:off x="6665650" y="4631150"/>
            <a:ext cx="23802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omic Sans MS"/>
              <a:ea typeface="Comic Sans MS"/>
              <a:cs typeface="Comic Sans MS"/>
              <a:sym typeface="Comic Sans MS"/>
            </a:endParaRPr>
          </a:p>
        </p:txBody>
      </p:sp>
      <p:sp>
        <p:nvSpPr>
          <p:cNvPr id="123" name="Google Shape;123;p21"/>
          <p:cNvSpPr txBox="1"/>
          <p:nvPr/>
        </p:nvSpPr>
        <p:spPr>
          <a:xfrm>
            <a:off x="290071" y="306169"/>
            <a:ext cx="4423200" cy="3849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rgbClr val="000000"/>
              </a:buClr>
              <a:buSzPts val="1900"/>
              <a:buFont typeface="Times New Roman"/>
              <a:buChar char="●"/>
            </a:pPr>
            <a:r>
              <a:rPr lang="en-US" sz="1900" b="1" i="0" u="none" strike="noStrike" cap="none">
                <a:solidFill>
                  <a:srgbClr val="000000"/>
                </a:solidFill>
                <a:latin typeface="Times New Roman"/>
                <a:ea typeface="Times New Roman"/>
                <a:cs typeface="Times New Roman"/>
                <a:sym typeface="Times New Roman"/>
              </a:rPr>
              <a:t>System Requirements</a:t>
            </a:r>
            <a:endParaRPr sz="1500">
              <a:latin typeface="Times New Roman"/>
              <a:ea typeface="Times New Roman"/>
              <a:cs typeface="Times New Roman"/>
              <a:sym typeface="Times New Roman"/>
            </a:endParaRPr>
          </a:p>
        </p:txBody>
      </p:sp>
      <p:sp>
        <p:nvSpPr>
          <p:cNvPr id="124" name="Google Shape;124;p21"/>
          <p:cNvSpPr txBox="1"/>
          <p:nvPr/>
        </p:nvSpPr>
        <p:spPr>
          <a:xfrm>
            <a:off x="858648" y="675475"/>
            <a:ext cx="4350900" cy="4278054"/>
          </a:xfrm>
          <a:prstGeom prst="rect">
            <a:avLst/>
          </a:prstGeom>
          <a:noFill/>
          <a:ln>
            <a:noFill/>
          </a:ln>
        </p:spPr>
        <p:txBody>
          <a:bodyPr spcFirstLastPara="1" wrap="square" lIns="91425" tIns="45700" rIns="91425" bIns="45700" anchor="t" anchorCtr="0">
            <a:spAutoFit/>
          </a:bodyPr>
          <a:lstStyle/>
          <a:p>
            <a:pPr marL="342900" marR="0" lvl="0" indent="-355600" algn="just" rtl="0">
              <a:lnSpc>
                <a:spcPct val="150000"/>
              </a:lnSpc>
              <a:spcBef>
                <a:spcPts val="0"/>
              </a:spcBef>
              <a:spcAft>
                <a:spcPts val="0"/>
              </a:spcAft>
              <a:buClr>
                <a:srgbClr val="000000"/>
              </a:buClr>
              <a:buSzPts val="1600"/>
              <a:buFont typeface="Noto Sans Symbols"/>
              <a:buChar char="➔"/>
            </a:pPr>
            <a:r>
              <a:rPr lang="en-US" sz="1600" b="1" i="0" u="none" strike="noStrike" cap="none" dirty="0">
                <a:solidFill>
                  <a:srgbClr val="000000"/>
                </a:solidFill>
                <a:latin typeface="Times New Roman"/>
                <a:ea typeface="Times New Roman"/>
                <a:cs typeface="Times New Roman"/>
                <a:sym typeface="Times New Roman"/>
              </a:rPr>
              <a:t>Software Requirements</a:t>
            </a:r>
            <a:endParaRPr sz="1600" b="1" dirty="0">
              <a:latin typeface="Times New Roman"/>
              <a:ea typeface="Times New Roman"/>
              <a:cs typeface="Times New Roman"/>
              <a:sym typeface="Times New Roman"/>
            </a:endParaRPr>
          </a:p>
          <a:p>
            <a:pPr marL="914400" marR="0" lvl="1" indent="-330200" algn="just" rtl="0">
              <a:lnSpc>
                <a:spcPct val="150000"/>
              </a:lnSpc>
              <a:spcBef>
                <a:spcPts val="0"/>
              </a:spcBef>
              <a:spcAft>
                <a:spcPts val="0"/>
              </a:spcAft>
              <a:buClr>
                <a:srgbClr val="000000"/>
              </a:buClr>
              <a:buSzPts val="1600"/>
              <a:buFont typeface="Noto Sans Symbols"/>
              <a:buChar char="◆"/>
            </a:pPr>
            <a:r>
              <a:rPr lang="en-US" sz="1600" b="0" i="0" u="none" strike="noStrike" cap="none" dirty="0">
                <a:solidFill>
                  <a:srgbClr val="000000"/>
                </a:solidFill>
                <a:latin typeface="Times New Roman"/>
                <a:ea typeface="Times New Roman"/>
                <a:cs typeface="Times New Roman"/>
                <a:sym typeface="Times New Roman"/>
              </a:rPr>
              <a:t>Python</a:t>
            </a:r>
            <a:endParaRPr sz="1600" b="0" i="0" u="none" strike="noStrike" cap="none" dirty="0">
              <a:solidFill>
                <a:srgbClr val="000000"/>
              </a:solidFill>
              <a:latin typeface="Times New Roman"/>
              <a:ea typeface="Times New Roman"/>
              <a:cs typeface="Times New Roman"/>
              <a:sym typeface="Times New Roman"/>
            </a:endParaRPr>
          </a:p>
          <a:p>
            <a:pPr marL="914400" marR="0" lvl="1" indent="-330200" algn="just" rtl="0">
              <a:lnSpc>
                <a:spcPct val="150000"/>
              </a:lnSpc>
              <a:spcBef>
                <a:spcPts val="0"/>
              </a:spcBef>
              <a:spcAft>
                <a:spcPts val="0"/>
              </a:spcAft>
              <a:buSzPts val="1600"/>
              <a:buFont typeface="Times New Roman"/>
              <a:buChar char="◆"/>
            </a:pPr>
            <a:r>
              <a:rPr lang="en-US" sz="1600" dirty="0">
                <a:latin typeface="Times New Roman"/>
                <a:ea typeface="Times New Roman"/>
                <a:cs typeface="Times New Roman"/>
                <a:sym typeface="Times New Roman"/>
              </a:rPr>
              <a:t>VS Code</a:t>
            </a:r>
            <a:endParaRPr sz="1600" dirty="0">
              <a:latin typeface="Times New Roman"/>
              <a:ea typeface="Times New Roman"/>
              <a:cs typeface="Times New Roman"/>
              <a:sym typeface="Times New Roman"/>
            </a:endParaRPr>
          </a:p>
          <a:p>
            <a:pPr marL="914400" marR="0" lvl="1" indent="-330200" algn="just" rtl="0">
              <a:lnSpc>
                <a:spcPct val="150000"/>
              </a:lnSpc>
              <a:spcBef>
                <a:spcPts val="0"/>
              </a:spcBef>
              <a:spcAft>
                <a:spcPts val="0"/>
              </a:spcAft>
              <a:buSzPts val="1600"/>
              <a:buFont typeface="Times New Roman"/>
              <a:buChar char="◆"/>
            </a:pPr>
            <a:r>
              <a:rPr lang="en-US" sz="1600" dirty="0">
                <a:latin typeface="Times New Roman"/>
                <a:ea typeface="Times New Roman"/>
                <a:cs typeface="Times New Roman"/>
                <a:sym typeface="Times New Roman"/>
              </a:rPr>
              <a:t>Flask</a:t>
            </a:r>
            <a:endParaRPr sz="1600" dirty="0">
              <a:latin typeface="Times New Roman"/>
              <a:ea typeface="Times New Roman"/>
              <a:cs typeface="Times New Roman"/>
              <a:sym typeface="Times New Roman"/>
            </a:endParaRPr>
          </a:p>
          <a:p>
            <a:pPr marL="342900" marR="0" lvl="0" indent="-355600" algn="just" rtl="0">
              <a:lnSpc>
                <a:spcPct val="150000"/>
              </a:lnSpc>
              <a:spcBef>
                <a:spcPts val="0"/>
              </a:spcBef>
              <a:spcAft>
                <a:spcPts val="0"/>
              </a:spcAft>
              <a:buClr>
                <a:srgbClr val="000000"/>
              </a:buClr>
              <a:buSzPts val="1600"/>
              <a:buFont typeface="Noto Sans Symbols"/>
              <a:buChar char="➔"/>
            </a:pPr>
            <a:r>
              <a:rPr lang="en-US" sz="1600" b="1" i="0" u="none" strike="noStrike" cap="none" dirty="0">
                <a:solidFill>
                  <a:srgbClr val="000000"/>
                </a:solidFill>
                <a:latin typeface="Times New Roman"/>
                <a:ea typeface="Times New Roman"/>
                <a:cs typeface="Times New Roman"/>
                <a:sym typeface="Times New Roman"/>
              </a:rPr>
              <a:t>Operating Systems supported</a:t>
            </a:r>
            <a:endParaRPr sz="1600" b="1" dirty="0">
              <a:latin typeface="Times New Roman"/>
              <a:ea typeface="Times New Roman"/>
              <a:cs typeface="Times New Roman"/>
              <a:sym typeface="Times New Roman"/>
            </a:endParaRPr>
          </a:p>
          <a:p>
            <a:pPr marL="914400" marR="0" lvl="1" indent="-330200" algn="just" rtl="0">
              <a:lnSpc>
                <a:spcPct val="150000"/>
              </a:lnSpc>
              <a:spcBef>
                <a:spcPts val="0"/>
              </a:spcBef>
              <a:spcAft>
                <a:spcPts val="0"/>
              </a:spcAft>
              <a:buClr>
                <a:srgbClr val="000000"/>
              </a:buClr>
              <a:buSzPts val="1600"/>
              <a:buFont typeface="Noto Sans Symbols"/>
              <a:buChar char="◆"/>
            </a:pPr>
            <a:r>
              <a:rPr lang="en-US" sz="1600" b="0" i="0" u="none" strike="noStrike" cap="none" dirty="0">
                <a:solidFill>
                  <a:srgbClr val="000000"/>
                </a:solidFill>
                <a:latin typeface="Times New Roman"/>
                <a:ea typeface="Times New Roman"/>
                <a:cs typeface="Times New Roman"/>
                <a:sym typeface="Times New Roman"/>
              </a:rPr>
              <a:t>Windows</a:t>
            </a:r>
            <a:endParaRPr sz="1600" b="0" i="0" u="none" strike="noStrike" cap="none" dirty="0">
              <a:solidFill>
                <a:srgbClr val="000000"/>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Noto Sans Symbols"/>
              <a:buChar char="➔"/>
            </a:pPr>
            <a:r>
              <a:rPr lang="en-US" sz="1600" b="1" dirty="0">
                <a:solidFill>
                  <a:schemeClr val="dk1"/>
                </a:solidFill>
                <a:latin typeface="Times New Roman"/>
                <a:ea typeface="Times New Roman"/>
                <a:cs typeface="Times New Roman"/>
                <a:sym typeface="Times New Roman"/>
              </a:rPr>
              <a:t>Hardware Requirements:</a:t>
            </a:r>
            <a:endParaRPr sz="1600" b="1" dirty="0">
              <a:solidFill>
                <a:schemeClr val="dk1"/>
              </a:solidFill>
              <a:latin typeface="Times New Roman"/>
              <a:ea typeface="Times New Roman"/>
              <a:cs typeface="Times New Roman"/>
              <a:sym typeface="Times New Roman"/>
            </a:endParaRPr>
          </a:p>
          <a:p>
            <a:pPr marL="914400" lvl="1" indent="-330200" algn="l" rtl="0">
              <a:lnSpc>
                <a:spcPct val="150000"/>
              </a:lnSpc>
              <a:spcBef>
                <a:spcPts val="0"/>
              </a:spcBef>
              <a:spcAft>
                <a:spcPts val="0"/>
              </a:spcAft>
              <a:buClr>
                <a:schemeClr val="dk1"/>
              </a:buClr>
              <a:buSzPts val="1600"/>
              <a:buFont typeface="Noto Sans Symbols"/>
              <a:buChar char="◆"/>
            </a:pPr>
            <a:r>
              <a:rPr lang="en-IN" sz="1600" dirty="0">
                <a:latin typeface="Times New Roman" panose="02020603050405020304" pitchFamily="18" charset="0"/>
                <a:cs typeface="Times New Roman" panose="02020603050405020304" pitchFamily="18" charset="0"/>
              </a:rPr>
              <a:t>System : i3 or above. </a:t>
            </a:r>
          </a:p>
          <a:p>
            <a:pPr marL="914400" lvl="1" indent="-330200" algn="l" rtl="0">
              <a:lnSpc>
                <a:spcPct val="150000"/>
              </a:lnSpc>
              <a:spcBef>
                <a:spcPts val="0"/>
              </a:spcBef>
              <a:spcAft>
                <a:spcPts val="0"/>
              </a:spcAft>
              <a:buClr>
                <a:schemeClr val="dk1"/>
              </a:buClr>
              <a:buSzPts val="1600"/>
              <a:buFont typeface="Noto Sans Symbols"/>
              <a:buChar char="◆"/>
            </a:pPr>
            <a:r>
              <a:rPr lang="en-IN" sz="1600" dirty="0">
                <a:latin typeface="Times New Roman" panose="02020603050405020304" pitchFamily="18" charset="0"/>
                <a:cs typeface="Times New Roman" panose="02020603050405020304" pitchFamily="18" charset="0"/>
              </a:rPr>
              <a:t>Ram : 4 GB. </a:t>
            </a:r>
          </a:p>
          <a:p>
            <a:pPr marL="914400" lvl="1" indent="-330200" algn="l" rtl="0">
              <a:lnSpc>
                <a:spcPct val="150000"/>
              </a:lnSpc>
              <a:spcBef>
                <a:spcPts val="0"/>
              </a:spcBef>
              <a:spcAft>
                <a:spcPts val="0"/>
              </a:spcAft>
              <a:buClr>
                <a:schemeClr val="dk1"/>
              </a:buClr>
              <a:buSzPts val="1600"/>
              <a:buFont typeface="Noto Sans Symbols"/>
              <a:buChar char="◆"/>
            </a:pPr>
            <a:r>
              <a:rPr lang="en-IN" sz="1600" dirty="0">
                <a:latin typeface="Times New Roman" panose="02020603050405020304" pitchFamily="18" charset="0"/>
                <a:cs typeface="Times New Roman" panose="02020603050405020304" pitchFamily="18" charset="0"/>
              </a:rPr>
              <a:t>Hard Disk : 40 GB </a:t>
            </a:r>
            <a:endParaRPr sz="1600" dirty="0">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50000"/>
              </a:lnSpc>
              <a:spcBef>
                <a:spcPts val="0"/>
              </a:spcBef>
              <a:spcAft>
                <a:spcPts val="0"/>
              </a:spcAft>
              <a:buNone/>
            </a:pP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100" b="0" i="0" u="none" strike="noStrike" cap="none" dirty="0">
              <a:solidFill>
                <a:srgbClr val="000000"/>
              </a:solidFill>
              <a:latin typeface="Times New Roman"/>
              <a:ea typeface="Times New Roman"/>
              <a:cs typeface="Times New Roman"/>
              <a:sym typeface="Times New Roman"/>
            </a:endParaRPr>
          </a:p>
        </p:txBody>
      </p:sp>
      <p:pic>
        <p:nvPicPr>
          <p:cNvPr id="125" name="Google Shape;125;p21"/>
          <p:cNvPicPr preferRelativeResize="0"/>
          <p:nvPr/>
        </p:nvPicPr>
        <p:blipFill>
          <a:blip r:embed="rId4">
            <a:alphaModFix/>
          </a:blip>
          <a:stretch>
            <a:fillRect/>
          </a:stretch>
        </p:blipFill>
        <p:spPr>
          <a:xfrm>
            <a:off x="6535675" y="116000"/>
            <a:ext cx="1022775" cy="1022775"/>
          </a:xfrm>
          <a:prstGeom prst="rect">
            <a:avLst/>
          </a:prstGeom>
          <a:noFill/>
          <a:ln>
            <a:noFill/>
          </a:ln>
        </p:spPr>
      </p:pic>
      <p:pic>
        <p:nvPicPr>
          <p:cNvPr id="127" name="Google Shape;127;p21"/>
          <p:cNvPicPr preferRelativeResize="0"/>
          <p:nvPr/>
        </p:nvPicPr>
        <p:blipFill>
          <a:blip r:embed="rId5">
            <a:alphaModFix/>
          </a:blip>
          <a:stretch>
            <a:fillRect/>
          </a:stretch>
        </p:blipFill>
        <p:spPr>
          <a:xfrm>
            <a:off x="7318950" y="1643750"/>
            <a:ext cx="1151724" cy="1147225"/>
          </a:xfrm>
          <a:prstGeom prst="rect">
            <a:avLst/>
          </a:prstGeom>
          <a:noFill/>
          <a:ln>
            <a:noFill/>
          </a:ln>
        </p:spPr>
      </p:pic>
      <p:pic>
        <p:nvPicPr>
          <p:cNvPr id="128" name="Google Shape;128;p21"/>
          <p:cNvPicPr preferRelativeResize="0"/>
          <p:nvPr/>
        </p:nvPicPr>
        <p:blipFill>
          <a:blip r:embed="rId6">
            <a:alphaModFix/>
          </a:blip>
          <a:stretch>
            <a:fillRect/>
          </a:stretch>
        </p:blipFill>
        <p:spPr>
          <a:xfrm>
            <a:off x="5002225" y="1138775"/>
            <a:ext cx="1340699" cy="1258624"/>
          </a:xfrm>
          <a:prstGeom prst="rect">
            <a:avLst/>
          </a:prstGeom>
          <a:noFill/>
          <a:ln>
            <a:noFill/>
          </a:ln>
        </p:spPr>
      </p:pic>
      <p:pic>
        <p:nvPicPr>
          <p:cNvPr id="5122" name="Picture 2" descr="What is Flask?">
            <a:extLst>
              <a:ext uri="{FF2B5EF4-FFF2-40B4-BE49-F238E27FC236}">
                <a16:creationId xmlns:a16="http://schemas.microsoft.com/office/drawing/2014/main" id="{63922AC0-9173-09FB-44FF-14CDEC15A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3394" y="2746102"/>
            <a:ext cx="2039060" cy="143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1155</Words>
  <Application>Microsoft Office PowerPoint</Application>
  <PresentationFormat>On-screen Show (16:9)</PresentationFormat>
  <Paragraphs>75</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Comic Sans MS</vt:lpstr>
      <vt:lpstr>Noto Sans Symbols</vt:lpstr>
      <vt:lpstr>Times New Roman</vt:lpstr>
      <vt:lpstr>Trebuchet MS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Sankararao Bavireddi</dc:creator>
  <cp:lastModifiedBy>Sankararao Bavireddi</cp:lastModifiedBy>
  <cp:revision>2</cp:revision>
  <dcterms:modified xsi:type="dcterms:W3CDTF">2025-05-11T16:42:04Z</dcterms:modified>
</cp:coreProperties>
</file>